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sldIdLst>
    <p:sldId id="256" r:id="rId2"/>
    <p:sldId id="267" r:id="rId3"/>
    <p:sldId id="266" r:id="rId4"/>
    <p:sldId id="268" r:id="rId5"/>
    <p:sldId id="269" r:id="rId6"/>
    <p:sldId id="297" r:id="rId7"/>
    <p:sldId id="298" r:id="rId8"/>
    <p:sldId id="299" r:id="rId9"/>
    <p:sldId id="303" r:id="rId10"/>
    <p:sldId id="304" r:id="rId11"/>
    <p:sldId id="300" r:id="rId12"/>
    <p:sldId id="302" r:id="rId13"/>
    <p:sldId id="301" r:id="rId14"/>
    <p:sldId id="271" r:id="rId15"/>
    <p:sldId id="265" r:id="rId16"/>
    <p:sldId id="272" r:id="rId17"/>
    <p:sldId id="290" r:id="rId18"/>
    <p:sldId id="275" r:id="rId19"/>
    <p:sldId id="305" r:id="rId20"/>
    <p:sldId id="276" r:id="rId21"/>
    <p:sldId id="278" r:id="rId22"/>
    <p:sldId id="277" r:id="rId23"/>
    <p:sldId id="279" r:id="rId24"/>
    <p:sldId id="280" r:id="rId25"/>
    <p:sldId id="308" r:id="rId26"/>
    <p:sldId id="261" r:id="rId27"/>
    <p:sldId id="263" r:id="rId28"/>
    <p:sldId id="264" r:id="rId29"/>
    <p:sldId id="306" r:id="rId30"/>
    <p:sldId id="287" r:id="rId31"/>
    <p:sldId id="292" r:id="rId32"/>
    <p:sldId id="293" r:id="rId33"/>
    <p:sldId id="307" r:id="rId34"/>
    <p:sldId id="282" r:id="rId35"/>
    <p:sldId id="283" r:id="rId36"/>
    <p:sldId id="284" r:id="rId37"/>
    <p:sldId id="309" r:id="rId38"/>
    <p:sldId id="285" r:id="rId39"/>
    <p:sldId id="286" r:id="rId40"/>
    <p:sldId id="310" r:id="rId41"/>
    <p:sldId id="311" r:id="rId42"/>
    <p:sldId id="262" r:id="rId43"/>
    <p:sldId id="288" r:id="rId44"/>
    <p:sldId id="289" r:id="rId45"/>
    <p:sldId id="313" r:id="rId46"/>
    <p:sldId id="314" r:id="rId4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50" d="100"/>
          <a:sy n="50" d="100"/>
        </p:scale>
        <p:origin x="-1168"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presProps" Target="presProps.xml"/><Relationship Id="rId51" Type="http://schemas.openxmlformats.org/officeDocument/2006/relationships/viewProps" Target="viewProps.xml"/><Relationship Id="rId52" Type="http://schemas.openxmlformats.org/officeDocument/2006/relationships/theme" Target="theme/theme1.xml"/><Relationship Id="rId53"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notesMaster" Target="notesMasters/notesMaster1.xml"/><Relationship Id="rId4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98A60B-C059-0B4D-BEA2-96512E21D70C}" type="datetimeFigureOut">
              <a:rPr lang="en-US" smtClean="0"/>
              <a:t>1/10/12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038057A-E764-9248-BC6C-AE7A36A26A51}" type="slidenum">
              <a:rPr lang="en-US" smtClean="0"/>
              <a:t>‹#›</a:t>
            </a:fld>
            <a:endParaRPr lang="en-US"/>
          </a:p>
        </p:txBody>
      </p:sp>
    </p:spTree>
    <p:extLst>
      <p:ext uri="{BB962C8B-B14F-4D97-AF65-F5344CB8AC3E}">
        <p14:creationId xmlns:p14="http://schemas.microsoft.com/office/powerpoint/2010/main" val="414588624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Taken</a:t>
            </a:r>
            <a:r>
              <a:rPr lang="en-US" baseline="0" dirty="0" smtClean="0"/>
              <a:t> at a high level visualizations are</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a:t>
            </a:fld>
            <a:endParaRPr lang="en-US"/>
          </a:p>
        </p:txBody>
      </p:sp>
    </p:spTree>
    <p:extLst>
      <p:ext uri="{BB962C8B-B14F-4D97-AF65-F5344CB8AC3E}">
        <p14:creationId xmlns:p14="http://schemas.microsoft.com/office/powerpoint/2010/main" val="39295541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getting the</a:t>
            </a:r>
            <a:r>
              <a:rPr lang="en-US" baseline="0" dirty="0" smtClean="0"/>
              <a:t> reader to see your idea</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12</a:t>
            </a:fld>
            <a:endParaRPr lang="en-US"/>
          </a:p>
        </p:txBody>
      </p:sp>
    </p:spTree>
    <p:extLst>
      <p:ext uri="{BB962C8B-B14F-4D97-AF65-F5344CB8AC3E}">
        <p14:creationId xmlns:p14="http://schemas.microsoft.com/office/powerpoint/2010/main" val="3075515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quickly as possible.</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13</a:t>
            </a:fld>
            <a:endParaRPr lang="en-US"/>
          </a:p>
        </p:txBody>
      </p:sp>
    </p:spTree>
    <p:extLst>
      <p:ext uri="{BB962C8B-B14F-4D97-AF65-F5344CB8AC3E}">
        <p14:creationId xmlns:p14="http://schemas.microsoft.com/office/powerpoint/2010/main" val="41667726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 We will not teach you to draw</a:t>
            </a:r>
            <a:r>
              <a:rPr lang="en-US" baseline="0" dirty="0" smtClean="0"/>
              <a:t> sexy pictures</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14</a:t>
            </a:fld>
            <a:endParaRPr lang="en-US"/>
          </a:p>
        </p:txBody>
      </p:sp>
    </p:spTree>
    <p:extLst>
      <p:ext uri="{BB962C8B-B14F-4D97-AF65-F5344CB8AC3E}">
        <p14:creationId xmlns:p14="http://schemas.microsoft.com/office/powerpoint/2010/main" val="22229446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Such as </a:t>
            </a:r>
            <a:r>
              <a:rPr lang="en-US" dirty="0" err="1" smtClean="0"/>
              <a:t>infographics</a:t>
            </a:r>
            <a:r>
              <a:rPr lang="en-US" dirty="0" smtClean="0"/>
              <a:t>, which can</a:t>
            </a:r>
            <a:r>
              <a:rPr lang="en-US" baseline="0" dirty="0" smtClean="0"/>
              <a:t> often be hard to read </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15</a:t>
            </a:fld>
            <a:endParaRPr lang="en-US"/>
          </a:p>
        </p:txBody>
      </p:sp>
    </p:spTree>
    <p:extLst>
      <p:ext uri="{BB962C8B-B14F-4D97-AF65-F5344CB8AC3E}">
        <p14:creationId xmlns:p14="http://schemas.microsoft.com/office/powerpoint/2010/main" val="806460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won’t teach you how</a:t>
            </a:r>
            <a:r>
              <a:rPr lang="en-US" baseline="0" dirty="0" smtClean="0"/>
              <a:t> to create </a:t>
            </a:r>
            <a:r>
              <a:rPr lang="en-US" dirty="0" smtClean="0"/>
              <a:t>beautiful</a:t>
            </a:r>
            <a:r>
              <a:rPr lang="en-US" baseline="0" dirty="0" smtClean="0"/>
              <a:t> pictures</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16</a:t>
            </a:fld>
            <a:endParaRPr lang="en-US"/>
          </a:p>
        </p:txBody>
      </p:sp>
    </p:spTree>
    <p:extLst>
      <p:ext uri="{BB962C8B-B14F-4D97-AF65-F5344CB8AC3E}">
        <p14:creationId xmlns:p14="http://schemas.microsoft.com/office/powerpoint/2010/main" val="2912004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encourage you to be factually correct</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17</a:t>
            </a:fld>
            <a:endParaRPr lang="en-US"/>
          </a:p>
        </p:txBody>
      </p:sp>
    </p:spTree>
    <p:extLst>
      <p:ext uri="{BB962C8B-B14F-4D97-AF65-F5344CB8AC3E}">
        <p14:creationId xmlns:p14="http://schemas.microsoft.com/office/powerpoint/2010/main" val="1909555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18</a:t>
            </a:fld>
            <a:endParaRPr lang="en-US"/>
          </a:p>
        </p:txBody>
      </p:sp>
    </p:spTree>
    <p:extLst>
      <p:ext uri="{BB962C8B-B14F-4D97-AF65-F5344CB8AC3E}">
        <p14:creationId xmlns:p14="http://schemas.microsoft.com/office/powerpoint/2010/main" val="34668253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want to see great</a:t>
            </a:r>
            <a:r>
              <a:rPr lang="en-US" baseline="0" dirty="0" smtClean="0"/>
              <a:t> visualizations using what we teach today, head to </a:t>
            </a:r>
            <a:r>
              <a:rPr lang="en-US" baseline="0" dirty="0" err="1" smtClean="0"/>
              <a:t>blog.okcupid.com</a:t>
            </a:r>
            <a:r>
              <a:rPr lang="en-US" baseline="0" dirty="0" smtClean="0"/>
              <a:t>.  We stole most of the slide charts from there.</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19</a:t>
            </a:fld>
            <a:endParaRPr lang="en-US"/>
          </a:p>
        </p:txBody>
      </p:sp>
    </p:spTree>
    <p:extLst>
      <p:ext uri="{BB962C8B-B14F-4D97-AF65-F5344CB8AC3E}">
        <p14:creationId xmlns:p14="http://schemas.microsoft.com/office/powerpoint/2010/main" val="3466825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categories</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20</a:t>
            </a:fld>
            <a:endParaRPr lang="en-US"/>
          </a:p>
        </p:txBody>
      </p:sp>
    </p:spTree>
    <p:extLst>
      <p:ext uri="{BB962C8B-B14F-4D97-AF65-F5344CB8AC3E}">
        <p14:creationId xmlns:p14="http://schemas.microsoft.com/office/powerpoint/2010/main" val="18801604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 variables, usually</a:t>
            </a:r>
            <a:r>
              <a:rPr lang="en-US" baseline="0" dirty="0" smtClean="0"/>
              <a:t> to see if there exists a trend between the two variable</a:t>
            </a:r>
          </a:p>
          <a:p>
            <a:r>
              <a:rPr lang="en-US" baseline="0" dirty="0" smtClean="0"/>
              <a:t>----- Meeting Notes (1/10/12 11:02) -----</a:t>
            </a:r>
          </a:p>
          <a:p>
            <a:r>
              <a:rPr lang="en-US" baseline="0" dirty="0" smtClean="0"/>
              <a:t>two continuous variables.</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21</a:t>
            </a:fld>
            <a:endParaRPr lang="en-US"/>
          </a:p>
        </p:txBody>
      </p:sp>
    </p:spTree>
    <p:extLst>
      <p:ext uri="{BB962C8B-B14F-4D97-AF65-F5344CB8AC3E}">
        <p14:creationId xmlns:p14="http://schemas.microsoft.com/office/powerpoint/2010/main" val="1258915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way to summarize</a:t>
            </a:r>
            <a:r>
              <a:rPr lang="en-US" baseline="0" dirty="0" smtClean="0"/>
              <a:t> the</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2</a:t>
            </a:fld>
            <a:endParaRPr lang="en-US"/>
          </a:p>
        </p:txBody>
      </p:sp>
    </p:spTree>
    <p:extLst>
      <p:ext uri="{BB962C8B-B14F-4D97-AF65-F5344CB8AC3E}">
        <p14:creationId xmlns:p14="http://schemas.microsoft.com/office/powerpoint/2010/main" val="12994840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 axis</a:t>
            </a:r>
            <a:r>
              <a:rPr lang="en-US" baseline="0" dirty="0" smtClean="0"/>
              <a:t> is strictly increasing series.  Lines drawn between points because we expect trends.</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22</a:t>
            </a:fld>
            <a:endParaRPr lang="en-US"/>
          </a:p>
        </p:txBody>
      </p:sp>
    </p:spTree>
    <p:extLst>
      <p:ext uri="{BB962C8B-B14F-4D97-AF65-F5344CB8AC3E}">
        <p14:creationId xmlns:p14="http://schemas.microsoft.com/office/powerpoint/2010/main" val="2819643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Map.</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23</a:t>
            </a:fld>
            <a:endParaRPr lang="en-US"/>
          </a:p>
        </p:txBody>
      </p:sp>
    </p:spTree>
    <p:extLst>
      <p:ext uri="{BB962C8B-B14F-4D97-AF65-F5344CB8AC3E}">
        <p14:creationId xmlns:p14="http://schemas.microsoft.com/office/powerpoint/2010/main" val="31174402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Confused me for a long time.  Super powerful, so every</a:t>
            </a:r>
            <a:r>
              <a:rPr lang="en-US" baseline="0" dirty="0" smtClean="0"/>
              <a:t> has a lot of options.  </a:t>
            </a:r>
            <a:r>
              <a:rPr lang="en-US" dirty="0" smtClean="0"/>
              <a:t>Documentation isn’t great.</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26</a:t>
            </a:fld>
            <a:endParaRPr lang="en-US"/>
          </a:p>
        </p:txBody>
      </p:sp>
    </p:spTree>
    <p:extLst>
      <p:ext uri="{BB962C8B-B14F-4D97-AF65-F5344CB8AC3E}">
        <p14:creationId xmlns:p14="http://schemas.microsoft.com/office/powerpoint/2010/main" val="41591646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all end up simply drawing </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33</a:t>
            </a:fld>
            <a:endParaRPr lang="en-US"/>
          </a:p>
        </p:txBody>
      </p:sp>
    </p:spTree>
    <p:extLst>
      <p:ext uri="{BB962C8B-B14F-4D97-AF65-F5344CB8AC3E}">
        <p14:creationId xmlns:p14="http://schemas.microsoft.com/office/powerpoint/2010/main" val="23698300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Map.</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40</a:t>
            </a:fld>
            <a:endParaRPr lang="en-US"/>
          </a:p>
        </p:txBody>
      </p:sp>
    </p:spTree>
    <p:extLst>
      <p:ext uri="{BB962C8B-B14F-4D97-AF65-F5344CB8AC3E}">
        <p14:creationId xmlns:p14="http://schemas.microsoft.com/office/powerpoint/2010/main" val="31174402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(1/10/12 11:02) -----</a:t>
            </a:r>
          </a:p>
          <a:p>
            <a:r>
              <a:rPr lang="en-US"/>
              <a:t>shape boundary</a:t>
            </a:r>
          </a:p>
        </p:txBody>
      </p:sp>
      <p:sp>
        <p:nvSpPr>
          <p:cNvPr id="4" name="Slide Number Placeholder 3"/>
          <p:cNvSpPr>
            <a:spLocks noGrp="1"/>
          </p:cNvSpPr>
          <p:nvPr>
            <p:ph type="sldNum" sz="quarter" idx="10"/>
          </p:nvPr>
        </p:nvSpPr>
        <p:spPr/>
        <p:txBody>
          <a:bodyPr/>
          <a:lstStyle/>
          <a:p>
            <a:fld id="{C038057A-E764-9248-BC6C-AE7A36A26A51}" type="slidenum">
              <a:rPr lang="en-US" smtClean="0"/>
              <a:t>42</a:t>
            </a:fld>
            <a:endParaRPr lang="en-US"/>
          </a:p>
        </p:txBody>
      </p:sp>
    </p:spTree>
    <p:extLst>
      <p:ext uri="{BB962C8B-B14F-4D97-AF65-F5344CB8AC3E}">
        <p14:creationId xmlns:p14="http://schemas.microsoft.com/office/powerpoint/2010/main" val="1993412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Complex data that you’ve downloaded</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3</a:t>
            </a:fld>
            <a:endParaRPr lang="en-US"/>
          </a:p>
        </p:txBody>
      </p:sp>
    </p:spTree>
    <p:extLst>
      <p:ext uri="{BB962C8B-B14F-4D97-AF65-F5344CB8AC3E}">
        <p14:creationId xmlns:p14="http://schemas.microsoft.com/office/powerpoint/2010/main" val="2977287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show different parts or interpretations</a:t>
            </a:r>
            <a:r>
              <a:rPr lang="en-US" baseline="0" dirty="0" smtClean="0"/>
              <a:t> of the data using shapes and colors instead of text.</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4</a:t>
            </a:fld>
            <a:endParaRPr lang="en-US"/>
          </a:p>
        </p:txBody>
      </p:sp>
    </p:spTree>
    <p:extLst>
      <p:ext uri="{BB962C8B-B14F-4D97-AF65-F5344CB8AC3E}">
        <p14:creationId xmlns:p14="http://schemas.microsoft.com/office/powerpoint/2010/main" val="6297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Scanning</a:t>
            </a:r>
            <a:r>
              <a:rPr lang="en-US" baseline="0" dirty="0" smtClean="0"/>
              <a:t> is a set of quick visualizations that give you an overview of the data, so that you can make hypotheses and figure out what to focus on next.  These are quick and dirty graphs</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7</a:t>
            </a:fld>
            <a:endParaRPr lang="en-US"/>
          </a:p>
        </p:txBody>
      </p:sp>
    </p:spTree>
    <p:extLst>
      <p:ext uri="{BB962C8B-B14F-4D97-AF65-F5344CB8AC3E}">
        <p14:creationId xmlns:p14="http://schemas.microsoft.com/office/powerpoint/2010/main" val="2231451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Storying</a:t>
            </a:r>
            <a:r>
              <a:rPr lang="en-US" dirty="0" smtClean="0"/>
              <a:t> telling is what you often see when you are looking at a visualization.</a:t>
            </a:r>
            <a:r>
              <a:rPr lang="en-US" baseline="0" dirty="0" smtClean="0"/>
              <a:t>  It’s purpose is to visually tell you some interesting fact.</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8</a:t>
            </a:fld>
            <a:endParaRPr lang="en-US"/>
          </a:p>
        </p:txBody>
      </p:sp>
    </p:spTree>
    <p:extLst>
      <p:ext uri="{BB962C8B-B14F-4D97-AF65-F5344CB8AC3E}">
        <p14:creationId xmlns:p14="http://schemas.microsoft.com/office/powerpoint/2010/main" val="1877144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9</a:t>
            </a:fld>
            <a:endParaRPr lang="en-US"/>
          </a:p>
        </p:txBody>
      </p:sp>
    </p:spTree>
    <p:extLst>
      <p:ext uri="{BB962C8B-B14F-4D97-AF65-F5344CB8AC3E}">
        <p14:creationId xmlns:p14="http://schemas.microsoft.com/office/powerpoint/2010/main" val="2146672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(1/10/12 11:02) -----</a:t>
            </a:r>
          </a:p>
          <a:p>
            <a:r>
              <a:rPr lang="en-US"/>
              <a:t>We won't teach you animations</a:t>
            </a:r>
          </a:p>
        </p:txBody>
      </p:sp>
      <p:sp>
        <p:nvSpPr>
          <p:cNvPr id="4" name="Slide Number Placeholder 3"/>
          <p:cNvSpPr>
            <a:spLocks noGrp="1"/>
          </p:cNvSpPr>
          <p:nvPr>
            <p:ph type="sldNum" sz="quarter" idx="10"/>
          </p:nvPr>
        </p:nvSpPr>
        <p:spPr/>
        <p:txBody>
          <a:bodyPr/>
          <a:lstStyle/>
          <a:p>
            <a:fld id="{C038057A-E764-9248-BC6C-AE7A36A26A51}" type="slidenum">
              <a:rPr lang="en-US" smtClean="0"/>
              <a:t>10</a:t>
            </a:fld>
            <a:endParaRPr lang="en-US"/>
          </a:p>
        </p:txBody>
      </p:sp>
    </p:spTree>
    <p:extLst>
      <p:ext uri="{BB962C8B-B14F-4D97-AF65-F5344CB8AC3E}">
        <p14:creationId xmlns:p14="http://schemas.microsoft.com/office/powerpoint/2010/main" val="1548195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matters</a:t>
            </a:r>
            <a:r>
              <a:rPr lang="en-US" baseline="0" dirty="0" smtClean="0"/>
              <a:t> is the message.  The core idea</a:t>
            </a:r>
            <a:endParaRPr lang="en-US" dirty="0"/>
          </a:p>
        </p:txBody>
      </p:sp>
      <p:sp>
        <p:nvSpPr>
          <p:cNvPr id="4" name="Slide Number Placeholder 3"/>
          <p:cNvSpPr>
            <a:spLocks noGrp="1"/>
          </p:cNvSpPr>
          <p:nvPr>
            <p:ph type="sldNum" sz="quarter" idx="10"/>
          </p:nvPr>
        </p:nvSpPr>
        <p:spPr/>
        <p:txBody>
          <a:bodyPr/>
          <a:lstStyle/>
          <a:p>
            <a:fld id="{C038057A-E764-9248-BC6C-AE7A36A26A51}" type="slidenum">
              <a:rPr lang="en-US" smtClean="0"/>
              <a:t>11</a:t>
            </a:fld>
            <a:endParaRPr lang="en-US"/>
          </a:p>
        </p:txBody>
      </p:sp>
    </p:spTree>
    <p:extLst>
      <p:ext uri="{BB962C8B-B14F-4D97-AF65-F5344CB8AC3E}">
        <p14:creationId xmlns:p14="http://schemas.microsoft.com/office/powerpoint/2010/main" val="2398659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x-none"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smtClean="0"/>
              <a:t>Click to edit Master subtitle style</a:t>
            </a:r>
            <a:endParaRPr lang="en-US"/>
          </a:p>
        </p:txBody>
      </p:sp>
      <p:sp>
        <p:nvSpPr>
          <p:cNvPr id="4" name="Date Placeholder 3"/>
          <p:cNvSpPr>
            <a:spLocks noGrp="1"/>
          </p:cNvSpPr>
          <p:nvPr>
            <p:ph type="dt" sz="half" idx="10"/>
          </p:nvPr>
        </p:nvSpPr>
        <p:spPr/>
        <p:txBody>
          <a:bodyPr/>
          <a:lstStyle/>
          <a:p>
            <a:fld id="{A9346E37-10AA-A446-83C2-685E5350253C}" type="datetimeFigureOut">
              <a:rPr lang="en-US" smtClean="0"/>
              <a:t>1/10/12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29553938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A9346E37-10AA-A446-83C2-685E5350253C}" type="datetimeFigureOut">
              <a:rPr lang="en-US" smtClean="0"/>
              <a:t>1/10/12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2699650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A9346E37-10AA-A446-83C2-685E5350253C}" type="datetimeFigureOut">
              <a:rPr lang="en-US" smtClean="0"/>
              <a:t>1/10/12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1203701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idx="1"/>
          </p:nvPr>
        </p:nvSpPr>
        <p:spPr/>
        <p:txBody>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A9346E37-10AA-A446-83C2-685E5350253C}" type="datetimeFigureOut">
              <a:rPr lang="en-US" smtClean="0"/>
              <a:t>1/10/12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782974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smtClean="0"/>
              <a:t>Click to edit Master text styles</a:t>
            </a:r>
          </a:p>
        </p:txBody>
      </p:sp>
      <p:sp>
        <p:nvSpPr>
          <p:cNvPr id="4" name="Date Placeholder 3"/>
          <p:cNvSpPr>
            <a:spLocks noGrp="1"/>
          </p:cNvSpPr>
          <p:nvPr>
            <p:ph type="dt" sz="half" idx="10"/>
          </p:nvPr>
        </p:nvSpPr>
        <p:spPr/>
        <p:txBody>
          <a:bodyPr/>
          <a:lstStyle/>
          <a:p>
            <a:fld id="{A9346E37-10AA-A446-83C2-685E5350253C}" type="datetimeFigureOut">
              <a:rPr lang="en-US" smtClean="0"/>
              <a:t>1/10/12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1859287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Date Placeholder 4"/>
          <p:cNvSpPr>
            <a:spLocks noGrp="1"/>
          </p:cNvSpPr>
          <p:nvPr>
            <p:ph type="dt" sz="half" idx="10"/>
          </p:nvPr>
        </p:nvSpPr>
        <p:spPr/>
        <p:txBody>
          <a:bodyPr/>
          <a:lstStyle/>
          <a:p>
            <a:fld id="{A9346E37-10AA-A446-83C2-685E5350253C}" type="datetimeFigureOut">
              <a:rPr lang="en-US" smtClean="0"/>
              <a:t>1/10/12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2534927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7" name="Date Placeholder 6"/>
          <p:cNvSpPr>
            <a:spLocks noGrp="1"/>
          </p:cNvSpPr>
          <p:nvPr>
            <p:ph type="dt" sz="half" idx="10"/>
          </p:nvPr>
        </p:nvSpPr>
        <p:spPr/>
        <p:txBody>
          <a:bodyPr/>
          <a:lstStyle/>
          <a:p>
            <a:fld id="{A9346E37-10AA-A446-83C2-685E5350253C}" type="datetimeFigureOut">
              <a:rPr lang="en-US" smtClean="0"/>
              <a:t>1/10/12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3874732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Date Placeholder 2"/>
          <p:cNvSpPr>
            <a:spLocks noGrp="1"/>
          </p:cNvSpPr>
          <p:nvPr>
            <p:ph type="dt" sz="half" idx="10"/>
          </p:nvPr>
        </p:nvSpPr>
        <p:spPr/>
        <p:txBody>
          <a:bodyPr/>
          <a:lstStyle/>
          <a:p>
            <a:fld id="{A9346E37-10AA-A446-83C2-685E5350253C}" type="datetimeFigureOut">
              <a:rPr lang="en-US" smtClean="0"/>
              <a:t>1/10/12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2385375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346E37-10AA-A446-83C2-685E5350253C}" type="datetimeFigureOut">
              <a:rPr lang="en-US" smtClean="0"/>
              <a:t>1/10/12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1221187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A9346E37-10AA-A446-83C2-685E5350253C}" type="datetimeFigureOut">
              <a:rPr lang="en-US" smtClean="0"/>
              <a:t>1/10/12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560503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A9346E37-10AA-A446-83C2-685E5350253C}" type="datetimeFigureOut">
              <a:rPr lang="en-US" smtClean="0"/>
              <a:t>1/10/12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B47A26-A7F0-284D-BF5E-E6A438A2D608}" type="slidenum">
              <a:rPr lang="en-US" smtClean="0"/>
              <a:t>‹#›</a:t>
            </a:fld>
            <a:endParaRPr lang="en-US"/>
          </a:p>
        </p:txBody>
      </p:sp>
    </p:spTree>
    <p:extLst>
      <p:ext uri="{BB962C8B-B14F-4D97-AF65-F5344CB8AC3E}">
        <p14:creationId xmlns:p14="http://schemas.microsoft.com/office/powerpoint/2010/main" val="124852709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x-none"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346E37-10AA-A446-83C2-685E5350253C}" type="datetimeFigureOut">
              <a:rPr lang="en-US" smtClean="0"/>
              <a:t>1/10/12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B47A26-A7F0-284D-BF5E-E6A438A2D608}" type="slidenum">
              <a:rPr lang="en-US" smtClean="0"/>
              <a:t>‹#›</a:t>
            </a:fld>
            <a:endParaRPr lang="en-US"/>
          </a:p>
        </p:txBody>
      </p:sp>
    </p:spTree>
    <p:extLst>
      <p:ext uri="{BB962C8B-B14F-4D97-AF65-F5344CB8AC3E}">
        <p14:creationId xmlns:p14="http://schemas.microsoft.com/office/powerpoint/2010/main" val="7205842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Day 2: Introduction to Visualizations</a:t>
            </a:r>
            <a:endParaRPr lang="en-US" dirty="0"/>
          </a:p>
        </p:txBody>
      </p:sp>
      <p:sp>
        <p:nvSpPr>
          <p:cNvPr id="3" name="Subtitle 2"/>
          <p:cNvSpPr>
            <a:spLocks noGrp="1"/>
          </p:cNvSpPr>
          <p:nvPr>
            <p:ph type="subTitle" idx="1"/>
          </p:nvPr>
        </p:nvSpPr>
        <p:spPr/>
        <p:txBody>
          <a:bodyPr/>
          <a:lstStyle/>
          <a:p>
            <a:r>
              <a:rPr lang="en-US" dirty="0" err="1" smtClean="0"/>
              <a:t>matplotlib</a:t>
            </a:r>
            <a:endParaRPr lang="en-US" dirty="0"/>
          </a:p>
        </p:txBody>
      </p:sp>
    </p:spTree>
    <p:extLst>
      <p:ext uri="{BB962C8B-B14F-4D97-AF65-F5344CB8AC3E}">
        <p14:creationId xmlns:p14="http://schemas.microsoft.com/office/powerpoint/2010/main" val="199032365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Animation?</a:t>
            </a:r>
            <a:endParaRPr lang="en-US" dirty="0"/>
          </a:p>
        </p:txBody>
      </p:sp>
      <p:sp>
        <p:nvSpPr>
          <p:cNvPr id="3" name="Content Placeholder 2"/>
          <p:cNvSpPr>
            <a:spLocks noGrp="1"/>
          </p:cNvSpPr>
          <p:nvPr>
            <p:ph idx="1"/>
          </p:nvPr>
        </p:nvSpPr>
        <p:spPr/>
        <p:txBody>
          <a:bodyPr anchor="ctr">
            <a:normAutofit/>
          </a:bodyPr>
          <a:lstStyle/>
          <a:p>
            <a:pPr marL="0" indent="0" algn="ctr">
              <a:buNone/>
            </a:pPr>
            <a:r>
              <a:rPr lang="en-US" sz="8000" dirty="0" smtClean="0"/>
              <a:t>ONLY SOMETIMES</a:t>
            </a:r>
            <a:endParaRPr lang="en-US" sz="8000" dirty="0"/>
          </a:p>
        </p:txBody>
      </p:sp>
    </p:spTree>
    <p:extLst>
      <p:ext uri="{BB962C8B-B14F-4D97-AF65-F5344CB8AC3E}">
        <p14:creationId xmlns:p14="http://schemas.microsoft.com/office/powerpoint/2010/main" val="128238608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222951" y="477219"/>
            <a:ext cx="9144000" cy="6083827"/>
          </a:xfrm>
          <a:prstGeom prst="rect">
            <a:avLst/>
          </a:prstGeom>
        </p:spPr>
      </p:pic>
      <p:sp>
        <p:nvSpPr>
          <p:cNvPr id="4" name="Title 3"/>
          <p:cNvSpPr>
            <a:spLocks noGrp="1"/>
          </p:cNvSpPr>
          <p:nvPr>
            <p:ph type="ctrTitle"/>
          </p:nvPr>
        </p:nvSpPr>
        <p:spPr>
          <a:xfrm>
            <a:off x="685800" y="2490461"/>
            <a:ext cx="7772400" cy="1470025"/>
          </a:xfrm>
        </p:spPr>
        <p:txBody>
          <a:bodyPr/>
          <a:lstStyle/>
          <a:p>
            <a:r>
              <a:rPr lang="en-US" dirty="0" smtClean="0"/>
              <a:t>“The Message”</a:t>
            </a:r>
            <a:endParaRPr lang="en-US" dirty="0"/>
          </a:p>
        </p:txBody>
      </p:sp>
      <p:sp>
        <p:nvSpPr>
          <p:cNvPr id="5" name="Subtitle 4"/>
          <p:cNvSpPr>
            <a:spLocks noGrp="1"/>
          </p:cNvSpPr>
          <p:nvPr>
            <p:ph type="subTitle" idx="1"/>
          </p:nvPr>
        </p:nvSpPr>
        <p:spPr>
          <a:xfrm>
            <a:off x="1371600" y="3736199"/>
            <a:ext cx="6400800" cy="1752600"/>
          </a:xfrm>
        </p:spPr>
        <p:txBody>
          <a:bodyPr/>
          <a:lstStyle/>
          <a:p>
            <a:r>
              <a:rPr lang="en-US" dirty="0" smtClean="0"/>
              <a:t>Grandmaster Flash (1982)</a:t>
            </a:r>
            <a:endParaRPr lang="en-US" dirty="0"/>
          </a:p>
        </p:txBody>
      </p:sp>
    </p:spTree>
    <p:extLst>
      <p:ext uri="{BB962C8B-B14F-4D97-AF65-F5344CB8AC3E}">
        <p14:creationId xmlns:p14="http://schemas.microsoft.com/office/powerpoint/2010/main" val="385669767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rcRect l="-35924" r="-35924"/>
          <a:stretch>
            <a:fillRect/>
          </a:stretch>
        </p:blipFill>
        <p:spPr>
          <a:xfrm>
            <a:off x="457200" y="260020"/>
            <a:ext cx="8229600" cy="5866144"/>
          </a:xfrm>
        </p:spPr>
      </p:pic>
      <p:sp>
        <p:nvSpPr>
          <p:cNvPr id="5" name="TextBox 4"/>
          <p:cNvSpPr txBox="1"/>
          <p:nvPr/>
        </p:nvSpPr>
        <p:spPr>
          <a:xfrm>
            <a:off x="1050029" y="6488668"/>
            <a:ext cx="7522161" cy="369332"/>
          </a:xfrm>
          <a:prstGeom prst="rect">
            <a:avLst/>
          </a:prstGeom>
          <a:noFill/>
        </p:spPr>
        <p:txBody>
          <a:bodyPr wrap="none" rtlCol="0">
            <a:spAutoFit/>
          </a:bodyPr>
          <a:lstStyle/>
          <a:p>
            <a:r>
              <a:rPr lang="nl-NL" dirty="0" smtClean="0"/>
              <a:t>http://</a:t>
            </a:r>
            <a:r>
              <a:rPr lang="nl-NL" dirty="0" err="1" smtClean="0"/>
              <a:t>www.julieelder.com</a:t>
            </a:r>
            <a:r>
              <a:rPr lang="nl-NL" dirty="0" smtClean="0"/>
              <a:t>/</a:t>
            </a:r>
            <a:r>
              <a:rPr lang="nl-NL" dirty="0" err="1" smtClean="0"/>
              <a:t>wp</a:t>
            </a:r>
            <a:r>
              <a:rPr lang="nl-NL" dirty="0" smtClean="0"/>
              <a:t>-content/</a:t>
            </a:r>
            <a:r>
              <a:rPr lang="nl-NL" dirty="0" err="1" smtClean="0"/>
              <a:t>uploads</a:t>
            </a:r>
            <a:r>
              <a:rPr lang="nl-NL" dirty="0" smtClean="0"/>
              <a:t>/2010/11/</a:t>
            </a:r>
            <a:r>
              <a:rPr lang="nl-NL" dirty="0" err="1" smtClean="0"/>
              <a:t>understand_full.jpg</a:t>
            </a:r>
            <a:endParaRPr lang="en-US" dirty="0"/>
          </a:p>
        </p:txBody>
      </p:sp>
    </p:spTree>
    <p:extLst>
      <p:ext uri="{BB962C8B-B14F-4D97-AF65-F5344CB8AC3E}">
        <p14:creationId xmlns:p14="http://schemas.microsoft.com/office/powerpoint/2010/main" val="406637109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p:cNvPicPr>
            <a:picLocks noGrp="1" noChangeAspect="1"/>
          </p:cNvPicPr>
          <p:nvPr>
            <p:ph idx="1"/>
          </p:nvPr>
        </p:nvPicPr>
        <p:blipFill>
          <a:blip r:embed="rId3"/>
          <a:srcRect l="-8580" r="-8580"/>
          <a:stretch>
            <a:fillRect/>
          </a:stretch>
        </p:blipFill>
        <p:spPr>
          <a:xfrm>
            <a:off x="-1296798" y="-9622"/>
            <a:ext cx="12469965" cy="6858000"/>
          </a:xfrm>
        </p:spPr>
      </p:pic>
    </p:spTree>
    <p:extLst>
      <p:ext uri="{BB962C8B-B14F-4D97-AF65-F5344CB8AC3E}">
        <p14:creationId xmlns:p14="http://schemas.microsoft.com/office/powerpoint/2010/main" val="69228608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Visualization != Sexy Pictures</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42068012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Picture 5"/>
          <p:cNvPicPr>
            <a:picLocks noChangeAspect="1"/>
          </p:cNvPicPr>
          <p:nvPr/>
        </p:nvPicPr>
        <p:blipFill>
          <a:blip r:embed="rId3"/>
          <a:stretch>
            <a:fillRect/>
          </a:stretch>
        </p:blipFill>
        <p:spPr>
          <a:xfrm>
            <a:off x="2532184" y="1563077"/>
            <a:ext cx="3685869" cy="6858000"/>
          </a:xfrm>
          <a:prstGeom prst="rect">
            <a:avLst/>
          </a:prstGeom>
        </p:spPr>
      </p:pic>
      <p:sp>
        <p:nvSpPr>
          <p:cNvPr id="7" name="TextBox 6"/>
          <p:cNvSpPr txBox="1"/>
          <p:nvPr/>
        </p:nvSpPr>
        <p:spPr>
          <a:xfrm>
            <a:off x="1511846" y="6581001"/>
            <a:ext cx="6314549" cy="276999"/>
          </a:xfrm>
          <a:prstGeom prst="rect">
            <a:avLst/>
          </a:prstGeom>
          <a:solidFill>
            <a:schemeClr val="bg1"/>
          </a:solidFill>
        </p:spPr>
        <p:txBody>
          <a:bodyPr wrap="none" rtlCol="0">
            <a:spAutoFit/>
          </a:bodyPr>
          <a:lstStyle/>
          <a:p>
            <a:r>
              <a:rPr lang="hu-HU" sz="1200" dirty="0" smtClean="0"/>
              <a:t>http://psychcentral.com/blog/archives/2011/06/29/an-epidemic-of-bad-infographics-depression/</a:t>
            </a:r>
            <a:endParaRPr lang="en-US" sz="1200" dirty="0"/>
          </a:p>
        </p:txBody>
      </p:sp>
    </p:spTree>
    <p:extLst>
      <p:ext uri="{BB962C8B-B14F-4D97-AF65-F5344CB8AC3E}">
        <p14:creationId xmlns:p14="http://schemas.microsoft.com/office/powerpoint/2010/main" val="185151144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a:blip r:embed="rId3"/>
          <a:srcRect l="261" r="261"/>
          <a:stretch>
            <a:fillRect/>
          </a:stretch>
        </p:blipFill>
        <p:spPr/>
      </p:pic>
      <p:sp>
        <p:nvSpPr>
          <p:cNvPr id="9" name="TextBox 8"/>
          <p:cNvSpPr txBox="1"/>
          <p:nvPr/>
        </p:nvSpPr>
        <p:spPr>
          <a:xfrm>
            <a:off x="1870052" y="6508670"/>
            <a:ext cx="5871845" cy="369332"/>
          </a:xfrm>
          <a:prstGeom prst="rect">
            <a:avLst/>
          </a:prstGeom>
          <a:noFill/>
        </p:spPr>
        <p:txBody>
          <a:bodyPr wrap="none" rtlCol="0">
            <a:spAutoFit/>
          </a:bodyPr>
          <a:lstStyle/>
          <a:p>
            <a:r>
              <a:rPr lang="en-US" dirty="0" smtClean="0"/>
              <a:t>http://</a:t>
            </a:r>
            <a:r>
              <a:rPr lang="en-US" dirty="0" err="1" smtClean="0"/>
              <a:t>www.pitchinteractive.com</a:t>
            </a:r>
            <a:r>
              <a:rPr lang="en-US" dirty="0" smtClean="0"/>
              <a:t>/election2008/</a:t>
            </a:r>
            <a:r>
              <a:rPr lang="en-US" dirty="0" err="1" smtClean="0"/>
              <a:t>jobarcs.html</a:t>
            </a:r>
            <a:endParaRPr lang="en-US" dirty="0"/>
          </a:p>
        </p:txBody>
      </p:sp>
    </p:spTree>
    <p:extLst>
      <p:ext uri="{BB962C8B-B14F-4D97-AF65-F5344CB8AC3E}">
        <p14:creationId xmlns:p14="http://schemas.microsoft.com/office/powerpoint/2010/main" val="24978699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rcRect l="-7728" r="-7728"/>
          <a:stretch>
            <a:fillRect/>
          </a:stretch>
        </p:blipFill>
        <p:spPr>
          <a:xfrm>
            <a:off x="457200" y="790058"/>
            <a:ext cx="8229600" cy="5336105"/>
          </a:xfrm>
        </p:spPr>
      </p:pic>
      <p:sp>
        <p:nvSpPr>
          <p:cNvPr id="5" name="TextBox 4"/>
          <p:cNvSpPr txBox="1"/>
          <p:nvPr/>
        </p:nvSpPr>
        <p:spPr>
          <a:xfrm>
            <a:off x="1950053" y="6528671"/>
            <a:ext cx="5906898" cy="369332"/>
          </a:xfrm>
          <a:prstGeom prst="rect">
            <a:avLst/>
          </a:prstGeom>
          <a:noFill/>
        </p:spPr>
        <p:txBody>
          <a:bodyPr wrap="none" rtlCol="0">
            <a:spAutoFit/>
          </a:bodyPr>
          <a:lstStyle/>
          <a:p>
            <a:r>
              <a:rPr lang="en-US" dirty="0" smtClean="0"/>
              <a:t>http://</a:t>
            </a:r>
            <a:r>
              <a:rPr lang="en-US" dirty="0" err="1" smtClean="0"/>
              <a:t>visualizeit.wordpress.com</a:t>
            </a:r>
            <a:r>
              <a:rPr lang="en-US" dirty="0" smtClean="0"/>
              <a:t>/category/bad-visualization/</a:t>
            </a:r>
            <a:endParaRPr lang="en-US" dirty="0"/>
          </a:p>
        </p:txBody>
      </p:sp>
    </p:spTree>
    <p:extLst>
      <p:ext uri="{BB962C8B-B14F-4D97-AF65-F5344CB8AC3E}">
        <p14:creationId xmlns:p14="http://schemas.microsoft.com/office/powerpoint/2010/main" val="340290687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Autofit/>
          </a:bodyPr>
          <a:lstStyle/>
          <a:p>
            <a:r>
              <a:rPr lang="en-US" sz="11500" dirty="0" smtClean="0"/>
              <a:t>The Basics</a:t>
            </a:r>
            <a:endParaRPr lang="en-US" sz="11500"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2251316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Autofit/>
          </a:bodyPr>
          <a:lstStyle/>
          <a:p>
            <a:r>
              <a:rPr lang="en-US" sz="11500" dirty="0" smtClean="0"/>
              <a:t>The Basics</a:t>
            </a:r>
            <a:endParaRPr lang="en-US" sz="11500" dirty="0"/>
          </a:p>
        </p:txBody>
      </p:sp>
      <p:sp>
        <p:nvSpPr>
          <p:cNvPr id="5" name="Subtitle 4"/>
          <p:cNvSpPr>
            <a:spLocks noGrp="1"/>
          </p:cNvSpPr>
          <p:nvPr>
            <p:ph type="subTitle" idx="1"/>
          </p:nvPr>
        </p:nvSpPr>
        <p:spPr/>
        <p:txBody>
          <a:bodyPr/>
          <a:lstStyle/>
          <a:p>
            <a:r>
              <a:rPr lang="en-US" dirty="0" err="1"/>
              <a:t>blog.okcupid.com</a:t>
            </a:r>
            <a:endParaRPr lang="en-US" dirty="0"/>
          </a:p>
        </p:txBody>
      </p:sp>
    </p:spTree>
    <p:extLst>
      <p:ext uri="{BB962C8B-B14F-4D97-AF65-F5344CB8AC3E}">
        <p14:creationId xmlns:p14="http://schemas.microsoft.com/office/powerpoint/2010/main" val="373425658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11500" dirty="0" smtClean="0"/>
              <a:t>Summarize</a:t>
            </a:r>
            <a:endParaRPr lang="en-US" sz="11500"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1001058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Bar Graph</a:t>
            </a:r>
            <a:endParaRPr lang="en-US" dirty="0"/>
          </a:p>
        </p:txBody>
      </p:sp>
      <p:pic>
        <p:nvPicPr>
          <p:cNvPr id="6" name="Content Placeholder 5"/>
          <p:cNvPicPr>
            <a:picLocks noGrp="1" noChangeAspect="1"/>
          </p:cNvPicPr>
          <p:nvPr>
            <p:ph idx="1"/>
          </p:nvPr>
        </p:nvPicPr>
        <p:blipFill>
          <a:blip r:embed="rId3"/>
          <a:srcRect l="-23025" r="-23025"/>
          <a:stretch>
            <a:fillRect/>
          </a:stretch>
        </p:blipFill>
        <p:spPr>
          <a:xfrm>
            <a:off x="457200" y="1600200"/>
            <a:ext cx="8229600" cy="4885620"/>
          </a:xfrm>
        </p:spPr>
      </p:pic>
      <p:sp>
        <p:nvSpPr>
          <p:cNvPr id="7" name="TextBox 6"/>
          <p:cNvSpPr txBox="1"/>
          <p:nvPr/>
        </p:nvSpPr>
        <p:spPr>
          <a:xfrm>
            <a:off x="3090084" y="6485820"/>
            <a:ext cx="2479690" cy="369332"/>
          </a:xfrm>
          <a:prstGeom prst="rect">
            <a:avLst/>
          </a:prstGeom>
          <a:noFill/>
        </p:spPr>
        <p:txBody>
          <a:bodyPr wrap="none" rtlCol="0">
            <a:spAutoFit/>
          </a:bodyPr>
          <a:lstStyle/>
          <a:p>
            <a:r>
              <a:rPr lang="en-US" dirty="0" smtClean="0"/>
              <a:t>http://</a:t>
            </a:r>
            <a:r>
              <a:rPr lang="en-US" dirty="0" err="1" smtClean="0"/>
              <a:t>blog.okcupid.com</a:t>
            </a:r>
            <a:endParaRPr lang="en-US" dirty="0"/>
          </a:p>
        </p:txBody>
      </p:sp>
    </p:spTree>
    <p:extLst>
      <p:ext uri="{BB962C8B-B14F-4D97-AF65-F5344CB8AC3E}">
        <p14:creationId xmlns:p14="http://schemas.microsoft.com/office/powerpoint/2010/main" val="381065565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Scatter Plot</a:t>
            </a:r>
            <a:endParaRPr lang="en-US" dirty="0"/>
          </a:p>
        </p:txBody>
      </p:sp>
      <p:pic>
        <p:nvPicPr>
          <p:cNvPr id="6" name="Content Placeholder 5"/>
          <p:cNvPicPr>
            <a:picLocks noGrp="1" noChangeAspect="1"/>
          </p:cNvPicPr>
          <p:nvPr>
            <p:ph idx="1"/>
          </p:nvPr>
        </p:nvPicPr>
        <p:blipFill>
          <a:blip r:embed="rId3"/>
          <a:srcRect l="-19850" r="-19850"/>
          <a:stretch>
            <a:fillRect/>
          </a:stretch>
        </p:blipFill>
        <p:spPr/>
      </p:pic>
      <p:sp>
        <p:nvSpPr>
          <p:cNvPr id="7" name="TextBox 6"/>
          <p:cNvSpPr txBox="1"/>
          <p:nvPr/>
        </p:nvSpPr>
        <p:spPr>
          <a:xfrm>
            <a:off x="3090084" y="6485820"/>
            <a:ext cx="2479690" cy="369332"/>
          </a:xfrm>
          <a:prstGeom prst="rect">
            <a:avLst/>
          </a:prstGeom>
          <a:noFill/>
        </p:spPr>
        <p:txBody>
          <a:bodyPr wrap="none" rtlCol="0">
            <a:spAutoFit/>
          </a:bodyPr>
          <a:lstStyle/>
          <a:p>
            <a:r>
              <a:rPr lang="en-US" dirty="0" smtClean="0"/>
              <a:t>http://</a:t>
            </a:r>
            <a:r>
              <a:rPr lang="en-US" dirty="0" err="1" smtClean="0"/>
              <a:t>blog.okcupid.com</a:t>
            </a:r>
            <a:endParaRPr lang="en-US" dirty="0"/>
          </a:p>
        </p:txBody>
      </p:sp>
    </p:spTree>
    <p:extLst>
      <p:ext uri="{BB962C8B-B14F-4D97-AF65-F5344CB8AC3E}">
        <p14:creationId xmlns:p14="http://schemas.microsoft.com/office/powerpoint/2010/main" val="14262445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 Graph</a:t>
            </a:r>
            <a:endParaRPr lang="en-US" dirty="0"/>
          </a:p>
        </p:txBody>
      </p:sp>
      <p:sp>
        <p:nvSpPr>
          <p:cNvPr id="9" name="TextBox 8"/>
          <p:cNvSpPr txBox="1"/>
          <p:nvPr/>
        </p:nvSpPr>
        <p:spPr>
          <a:xfrm>
            <a:off x="2970081" y="6390466"/>
            <a:ext cx="2479690" cy="369332"/>
          </a:xfrm>
          <a:prstGeom prst="rect">
            <a:avLst/>
          </a:prstGeom>
          <a:noFill/>
        </p:spPr>
        <p:txBody>
          <a:bodyPr wrap="none" rtlCol="0">
            <a:spAutoFit/>
          </a:bodyPr>
          <a:lstStyle/>
          <a:p>
            <a:r>
              <a:rPr lang="en-US" dirty="0" smtClean="0"/>
              <a:t>http://</a:t>
            </a:r>
            <a:r>
              <a:rPr lang="en-US" dirty="0" err="1" smtClean="0"/>
              <a:t>blog.okcupid.com</a:t>
            </a:r>
            <a:endParaRPr lang="en-US" dirty="0"/>
          </a:p>
        </p:txBody>
      </p:sp>
      <p:pic>
        <p:nvPicPr>
          <p:cNvPr id="10" name="Picture 9"/>
          <p:cNvPicPr>
            <a:picLocks noChangeAspect="1"/>
          </p:cNvPicPr>
          <p:nvPr/>
        </p:nvPicPr>
        <p:blipFill>
          <a:blip r:embed="rId3"/>
          <a:stretch>
            <a:fillRect/>
          </a:stretch>
        </p:blipFill>
        <p:spPr>
          <a:xfrm>
            <a:off x="1641608" y="1337332"/>
            <a:ext cx="5998601" cy="4963128"/>
          </a:xfrm>
          <a:prstGeom prst="rect">
            <a:avLst/>
          </a:prstGeom>
        </p:spPr>
      </p:pic>
    </p:spTree>
    <p:extLst>
      <p:ext uri="{BB962C8B-B14F-4D97-AF65-F5344CB8AC3E}">
        <p14:creationId xmlns:p14="http://schemas.microsoft.com/office/powerpoint/2010/main" val="1857954199"/>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a:t>
            </a:r>
            <a:r>
              <a:rPr lang="en-US" dirty="0" err="1" smtClean="0"/>
              <a:t>horopleth</a:t>
            </a:r>
            <a:r>
              <a:rPr lang="en-US" dirty="0" smtClean="0"/>
              <a:t> Plots</a:t>
            </a:r>
            <a:endParaRPr lang="en-US" dirty="0"/>
          </a:p>
        </p:txBody>
      </p:sp>
      <p:pic>
        <p:nvPicPr>
          <p:cNvPr id="4" name="Content Placeholder 3"/>
          <p:cNvPicPr>
            <a:picLocks noGrp="1" noChangeAspect="1"/>
          </p:cNvPicPr>
          <p:nvPr>
            <p:ph idx="1"/>
          </p:nvPr>
        </p:nvPicPr>
        <p:blipFill>
          <a:blip r:embed="rId3"/>
          <a:srcRect l="-37405" r="-37405"/>
          <a:stretch>
            <a:fillRect/>
          </a:stretch>
        </p:blipFill>
        <p:spPr/>
      </p:pic>
      <p:sp>
        <p:nvSpPr>
          <p:cNvPr id="5" name="TextBox 4"/>
          <p:cNvSpPr txBox="1"/>
          <p:nvPr/>
        </p:nvSpPr>
        <p:spPr>
          <a:xfrm>
            <a:off x="3090084" y="6485820"/>
            <a:ext cx="2479690" cy="369332"/>
          </a:xfrm>
          <a:prstGeom prst="rect">
            <a:avLst/>
          </a:prstGeom>
          <a:noFill/>
        </p:spPr>
        <p:txBody>
          <a:bodyPr wrap="none" rtlCol="0">
            <a:spAutoFit/>
          </a:bodyPr>
          <a:lstStyle/>
          <a:p>
            <a:r>
              <a:rPr lang="en-US" dirty="0" smtClean="0"/>
              <a:t>http://</a:t>
            </a:r>
            <a:r>
              <a:rPr lang="en-US" dirty="0" err="1" smtClean="0"/>
              <a:t>blog.okcupid.com</a:t>
            </a:r>
            <a:endParaRPr lang="en-US" dirty="0"/>
          </a:p>
        </p:txBody>
      </p:sp>
    </p:spTree>
    <p:extLst>
      <p:ext uri="{BB962C8B-B14F-4D97-AF65-F5344CB8AC3E}">
        <p14:creationId xmlns:p14="http://schemas.microsoft.com/office/powerpoint/2010/main" val="111862954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Box Plots</a:t>
            </a:r>
            <a:endParaRPr lang="en-US" dirty="0"/>
          </a:p>
        </p:txBody>
      </p:sp>
      <p:pic>
        <p:nvPicPr>
          <p:cNvPr id="4" name="Content Placeholder 3"/>
          <p:cNvPicPr>
            <a:picLocks noGrp="1" noChangeAspect="1"/>
          </p:cNvPicPr>
          <p:nvPr>
            <p:ph idx="1"/>
          </p:nvPr>
        </p:nvPicPr>
        <p:blipFill>
          <a:blip r:embed="rId2"/>
          <a:srcRect l="-18187" r="-18187"/>
          <a:stretch>
            <a:fillRect/>
          </a:stretch>
        </p:blipFill>
        <p:spPr/>
      </p:pic>
    </p:spTree>
    <p:extLst>
      <p:ext uri="{BB962C8B-B14F-4D97-AF65-F5344CB8AC3E}">
        <p14:creationId xmlns:p14="http://schemas.microsoft.com/office/powerpoint/2010/main" val="17171918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sz="6600" dirty="0" err="1" smtClean="0"/>
              <a:t>matplotlib</a:t>
            </a:r>
            <a:endParaRPr lang="en-US" sz="6600" dirty="0"/>
          </a:p>
        </p:txBody>
      </p:sp>
      <p:sp>
        <p:nvSpPr>
          <p:cNvPr id="5" name="Subtitle 4"/>
          <p:cNvSpPr>
            <a:spLocks noGrp="1"/>
          </p:cNvSpPr>
          <p:nvPr>
            <p:ph type="subTitle" idx="1"/>
          </p:nvPr>
        </p:nvSpPr>
        <p:spPr/>
        <p:txBody>
          <a:bodyPr/>
          <a:lstStyle/>
          <a:p>
            <a:r>
              <a:rPr lang="en-US" dirty="0" smtClean="0"/>
              <a:t>Python’s version of </a:t>
            </a:r>
            <a:r>
              <a:rPr lang="en-US" dirty="0" err="1" smtClean="0"/>
              <a:t>Matlab</a:t>
            </a:r>
            <a:r>
              <a:rPr lang="en-US" dirty="0" smtClean="0"/>
              <a:t> plotting</a:t>
            </a:r>
            <a:endParaRPr lang="en-US" dirty="0"/>
          </a:p>
        </p:txBody>
      </p:sp>
    </p:spTree>
    <p:extLst>
      <p:ext uri="{BB962C8B-B14F-4D97-AF65-F5344CB8AC3E}">
        <p14:creationId xmlns:p14="http://schemas.microsoft.com/office/powerpoint/2010/main" val="576529142"/>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How </a:t>
            </a:r>
            <a:r>
              <a:rPr lang="en-US" dirty="0" err="1" smtClean="0">
                <a:solidFill>
                  <a:srgbClr val="4F81BD"/>
                </a:solidFill>
              </a:rPr>
              <a:t>matplotlib</a:t>
            </a:r>
            <a:r>
              <a:rPr lang="en-US" dirty="0" smtClean="0">
                <a:solidFill>
                  <a:srgbClr val="4F81BD"/>
                </a:solidFill>
              </a:rPr>
              <a:t> </a:t>
            </a:r>
            <a:r>
              <a:rPr lang="en-US" dirty="0" smtClean="0"/>
              <a:t>Draws</a:t>
            </a:r>
            <a:endParaRPr lang="en-US" dirty="0"/>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343960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Figure</a:t>
            </a:r>
            <a:r>
              <a:rPr lang="en-US" dirty="0" smtClean="0"/>
              <a:t> object</a:t>
            </a:r>
            <a:endParaRPr lang="en-US" dirty="0"/>
          </a:p>
        </p:txBody>
      </p:sp>
      <p:sp>
        <p:nvSpPr>
          <p:cNvPr id="3" name="Content Placeholder 2"/>
          <p:cNvSpPr>
            <a:spLocks noGrp="1"/>
          </p:cNvSpPr>
          <p:nvPr>
            <p:ph idx="1"/>
          </p:nvPr>
        </p:nvSpPr>
        <p:spPr>
          <a:ln/>
        </p:spPr>
        <p:style>
          <a:lnRef idx="2">
            <a:schemeClr val="dk1"/>
          </a:lnRef>
          <a:fillRef idx="1">
            <a:schemeClr val="lt1"/>
          </a:fillRef>
          <a:effectRef idx="0">
            <a:schemeClr val="dk1"/>
          </a:effectRef>
          <a:fontRef idx="minor">
            <a:schemeClr val="dk1"/>
          </a:fontRef>
        </p:style>
        <p:txBody>
          <a:bodyPr/>
          <a:lstStyle/>
          <a:p>
            <a:endParaRPr lang="en-US" dirty="0"/>
          </a:p>
        </p:txBody>
      </p:sp>
      <p:sp>
        <p:nvSpPr>
          <p:cNvPr id="4" name="TextBox 3"/>
          <p:cNvSpPr txBox="1"/>
          <p:nvPr/>
        </p:nvSpPr>
        <p:spPr>
          <a:xfrm>
            <a:off x="1590043" y="6130443"/>
            <a:ext cx="1353255" cy="646331"/>
          </a:xfrm>
          <a:prstGeom prst="rect">
            <a:avLst/>
          </a:prstGeom>
          <a:noFill/>
        </p:spPr>
        <p:txBody>
          <a:bodyPr wrap="none" rtlCol="0">
            <a:spAutoFit/>
          </a:bodyPr>
          <a:lstStyle/>
          <a:p>
            <a:r>
              <a:rPr lang="en-US" sz="3600" dirty="0" smtClean="0"/>
              <a:t>Figure</a:t>
            </a:r>
            <a:endParaRPr lang="en-US" sz="3600" dirty="0"/>
          </a:p>
        </p:txBody>
      </p:sp>
      <p:cxnSp>
        <p:nvCxnSpPr>
          <p:cNvPr id="12" name="Straight Arrow Connector 11"/>
          <p:cNvCxnSpPr/>
          <p:nvPr/>
        </p:nvCxnSpPr>
        <p:spPr>
          <a:xfrm flipV="1">
            <a:off x="3080084" y="5570406"/>
            <a:ext cx="900025" cy="930068"/>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6531596"/>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Subplot</a:t>
            </a:r>
            <a:r>
              <a:rPr lang="en-US" dirty="0" smtClean="0"/>
              <a:t> object</a:t>
            </a:r>
            <a:endParaRPr lang="en-US" dirty="0"/>
          </a:p>
        </p:txBody>
      </p:sp>
      <p:sp>
        <p:nvSpPr>
          <p:cNvPr id="6" name="Content Placeholder 2"/>
          <p:cNvSpPr>
            <a:spLocks noGrp="1"/>
          </p:cNvSpPr>
          <p:nvPr>
            <p:ph idx="1"/>
          </p:nvPr>
        </p:nvSpPr>
        <p:spPr>
          <a:xfrm>
            <a:off x="457200" y="1600200"/>
            <a:ext cx="8229600" cy="4525963"/>
          </a:xfrm>
          <a:ln/>
        </p:spPr>
        <p:style>
          <a:lnRef idx="2">
            <a:schemeClr val="dk1"/>
          </a:lnRef>
          <a:fillRef idx="1">
            <a:schemeClr val="lt1"/>
          </a:fillRef>
          <a:effectRef idx="0">
            <a:schemeClr val="dk1"/>
          </a:effectRef>
          <a:fontRef idx="minor">
            <a:schemeClr val="dk1"/>
          </a:fontRef>
        </p:style>
        <p:txBody>
          <a:bodyPr/>
          <a:lstStyle/>
          <a:p>
            <a:pPr marL="0" indent="0">
              <a:buNone/>
            </a:pPr>
            <a:endParaRPr lang="en-US" dirty="0"/>
          </a:p>
        </p:txBody>
      </p:sp>
      <p:sp>
        <p:nvSpPr>
          <p:cNvPr id="7" name="TextBox 6"/>
          <p:cNvSpPr txBox="1"/>
          <p:nvPr/>
        </p:nvSpPr>
        <p:spPr>
          <a:xfrm>
            <a:off x="1590043" y="6130443"/>
            <a:ext cx="1353255" cy="646331"/>
          </a:xfrm>
          <a:prstGeom prst="rect">
            <a:avLst/>
          </a:prstGeom>
          <a:noFill/>
        </p:spPr>
        <p:txBody>
          <a:bodyPr wrap="none" rtlCol="0">
            <a:spAutoFit/>
          </a:bodyPr>
          <a:lstStyle/>
          <a:p>
            <a:r>
              <a:rPr lang="en-US" sz="3600" dirty="0" smtClean="0"/>
              <a:t>Figure</a:t>
            </a:r>
            <a:endParaRPr lang="en-US" sz="3600" dirty="0"/>
          </a:p>
        </p:txBody>
      </p:sp>
      <p:cxnSp>
        <p:nvCxnSpPr>
          <p:cNvPr id="8" name="Straight Arrow Connector 7"/>
          <p:cNvCxnSpPr/>
          <p:nvPr/>
        </p:nvCxnSpPr>
        <p:spPr>
          <a:xfrm flipV="1">
            <a:off x="3080084" y="5450397"/>
            <a:ext cx="2890079" cy="114080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710019" y="1780130"/>
            <a:ext cx="3270090" cy="176012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smtClean="0"/>
              <a:t>Draw in here</a:t>
            </a:r>
            <a:endParaRPr lang="en-US" sz="2800" dirty="0"/>
          </a:p>
        </p:txBody>
      </p:sp>
      <p:sp>
        <p:nvSpPr>
          <p:cNvPr id="10" name="TextBox 9"/>
          <p:cNvSpPr txBox="1"/>
          <p:nvPr/>
        </p:nvSpPr>
        <p:spPr>
          <a:xfrm>
            <a:off x="5092534" y="2352557"/>
            <a:ext cx="1628496" cy="646331"/>
          </a:xfrm>
          <a:prstGeom prst="rect">
            <a:avLst/>
          </a:prstGeom>
          <a:noFill/>
        </p:spPr>
        <p:txBody>
          <a:bodyPr wrap="none" rtlCol="0">
            <a:spAutoFit/>
          </a:bodyPr>
          <a:lstStyle/>
          <a:p>
            <a:r>
              <a:rPr lang="en-US" sz="3600" dirty="0"/>
              <a:t>S</a:t>
            </a:r>
            <a:r>
              <a:rPr lang="en-US" sz="3600" dirty="0" smtClean="0"/>
              <a:t>ubplot</a:t>
            </a:r>
            <a:endParaRPr lang="en-US" sz="3600" dirty="0"/>
          </a:p>
        </p:txBody>
      </p:sp>
      <p:cxnSp>
        <p:nvCxnSpPr>
          <p:cNvPr id="11" name="Straight Arrow Connector 10"/>
          <p:cNvCxnSpPr/>
          <p:nvPr/>
        </p:nvCxnSpPr>
        <p:spPr>
          <a:xfrm flipH="1" flipV="1">
            <a:off x="3680101" y="2500183"/>
            <a:ext cx="1412433" cy="270019"/>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710019" y="3901001"/>
            <a:ext cx="3270090" cy="176012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smtClean="0"/>
              <a:t>Draw in here</a:t>
            </a:r>
            <a:endParaRPr lang="en-US" sz="2800" dirty="0"/>
          </a:p>
        </p:txBody>
      </p:sp>
      <p:cxnSp>
        <p:nvCxnSpPr>
          <p:cNvPr id="16" name="Straight Arrow Connector 15"/>
          <p:cNvCxnSpPr/>
          <p:nvPr/>
        </p:nvCxnSpPr>
        <p:spPr>
          <a:xfrm flipH="1">
            <a:off x="3600098" y="2770202"/>
            <a:ext cx="1492436" cy="1670122"/>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4987165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a:t>
            </a:r>
            <a:r>
              <a:rPr lang="en-US" dirty="0" err="1" smtClean="0"/>
              <a:t>igure.add_subplot</a:t>
            </a:r>
            <a:r>
              <a:rPr lang="en-US" dirty="0" smtClean="0"/>
              <a:t>(2, 3, 1)</a:t>
            </a:r>
            <a:endParaRPr lang="en-US" dirty="0"/>
          </a:p>
        </p:txBody>
      </p:sp>
      <p:pic>
        <p:nvPicPr>
          <p:cNvPr id="4" name="Content Placeholder 3"/>
          <p:cNvPicPr>
            <a:picLocks noGrp="1" noChangeAspect="1"/>
          </p:cNvPicPr>
          <p:nvPr>
            <p:ph idx="1"/>
          </p:nvPr>
        </p:nvPicPr>
        <p:blipFill>
          <a:blip r:embed="rId2"/>
          <a:srcRect l="-24681" r="-24681"/>
          <a:stretch>
            <a:fillRect/>
          </a:stretch>
        </p:blipFill>
        <p:spPr/>
      </p:pic>
      <p:sp>
        <p:nvSpPr>
          <p:cNvPr id="5" name="TextBox 4"/>
          <p:cNvSpPr txBox="1"/>
          <p:nvPr/>
        </p:nvSpPr>
        <p:spPr>
          <a:xfrm>
            <a:off x="7330200" y="2612796"/>
            <a:ext cx="1099655" cy="1200329"/>
          </a:xfrm>
          <a:prstGeom prst="rect">
            <a:avLst/>
          </a:prstGeom>
          <a:noFill/>
        </p:spPr>
        <p:txBody>
          <a:bodyPr wrap="none" rtlCol="0">
            <a:spAutoFit/>
          </a:bodyPr>
          <a:lstStyle/>
          <a:p>
            <a:r>
              <a:rPr lang="en-US" sz="3600" dirty="0" smtClean="0"/>
              <a:t>2 </a:t>
            </a:r>
          </a:p>
          <a:p>
            <a:r>
              <a:rPr lang="en-US" sz="3600" dirty="0" smtClean="0"/>
              <a:t>rows</a:t>
            </a:r>
            <a:endParaRPr lang="en-US" sz="3600" dirty="0"/>
          </a:p>
        </p:txBody>
      </p:sp>
      <p:sp>
        <p:nvSpPr>
          <p:cNvPr id="6" name="TextBox 5"/>
          <p:cNvSpPr txBox="1"/>
          <p:nvPr/>
        </p:nvSpPr>
        <p:spPr>
          <a:xfrm>
            <a:off x="3920107" y="5479832"/>
            <a:ext cx="2102108" cy="646331"/>
          </a:xfrm>
          <a:prstGeom prst="rect">
            <a:avLst/>
          </a:prstGeom>
          <a:noFill/>
        </p:spPr>
        <p:txBody>
          <a:bodyPr wrap="none" rtlCol="0">
            <a:spAutoFit/>
          </a:bodyPr>
          <a:lstStyle/>
          <a:p>
            <a:r>
              <a:rPr lang="en-US" sz="3600" dirty="0" smtClean="0"/>
              <a:t>3 columns</a:t>
            </a:r>
            <a:endParaRPr lang="en-US" sz="3600" dirty="0"/>
          </a:p>
        </p:txBody>
      </p:sp>
    </p:spTree>
    <p:extLst>
      <p:ext uri="{BB962C8B-B14F-4D97-AF65-F5344CB8AC3E}">
        <p14:creationId xmlns:p14="http://schemas.microsoft.com/office/powerpoint/2010/main" val="317347412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Complex</a:t>
            </a:r>
            <a:endParaRPr lang="en-US" dirty="0"/>
          </a:p>
        </p:txBody>
      </p:sp>
      <p:pic>
        <p:nvPicPr>
          <p:cNvPr id="6" name="Picture 5"/>
          <p:cNvPicPr>
            <a:picLocks noChangeAspect="1"/>
          </p:cNvPicPr>
          <p:nvPr/>
        </p:nvPicPr>
        <p:blipFill>
          <a:blip r:embed="rId3"/>
          <a:stretch>
            <a:fillRect/>
          </a:stretch>
        </p:blipFill>
        <p:spPr>
          <a:xfrm>
            <a:off x="-1" y="2002693"/>
            <a:ext cx="10463683" cy="4855308"/>
          </a:xfrm>
          <a:prstGeom prst="rect">
            <a:avLst/>
          </a:prstGeom>
        </p:spPr>
      </p:pic>
    </p:spTree>
    <p:extLst>
      <p:ext uri="{BB962C8B-B14F-4D97-AF65-F5344CB8AC3E}">
        <p14:creationId xmlns:p14="http://schemas.microsoft.com/office/powerpoint/2010/main" val="59410872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a:t>
            </a:r>
            <a:r>
              <a:rPr lang="en-US" dirty="0" err="1" smtClean="0"/>
              <a:t>igure.add_subplot</a:t>
            </a:r>
            <a:r>
              <a:rPr lang="en-US" dirty="0" smtClean="0"/>
              <a:t>(</a:t>
            </a:r>
            <a:r>
              <a:rPr lang="en-US" b="1" dirty="0" smtClean="0">
                <a:solidFill>
                  <a:schemeClr val="accent2"/>
                </a:solidFill>
              </a:rPr>
              <a:t>2</a:t>
            </a:r>
            <a:r>
              <a:rPr lang="en-US" dirty="0" smtClean="0"/>
              <a:t>, 3, 1)</a:t>
            </a:r>
            <a:endParaRPr lang="en-US" dirty="0"/>
          </a:p>
        </p:txBody>
      </p:sp>
      <p:pic>
        <p:nvPicPr>
          <p:cNvPr id="4" name="Content Placeholder 3"/>
          <p:cNvPicPr>
            <a:picLocks noGrp="1" noChangeAspect="1"/>
          </p:cNvPicPr>
          <p:nvPr>
            <p:ph idx="1"/>
          </p:nvPr>
        </p:nvPicPr>
        <p:blipFill>
          <a:blip r:embed="rId2"/>
          <a:srcRect l="-24681" r="-24681"/>
          <a:stretch>
            <a:fillRect/>
          </a:stretch>
        </p:blipFill>
        <p:spPr/>
      </p:pic>
      <p:sp>
        <p:nvSpPr>
          <p:cNvPr id="5" name="TextBox 4"/>
          <p:cNvSpPr txBox="1"/>
          <p:nvPr/>
        </p:nvSpPr>
        <p:spPr>
          <a:xfrm>
            <a:off x="7330200" y="2612796"/>
            <a:ext cx="1099655" cy="1200329"/>
          </a:xfrm>
          <a:prstGeom prst="rect">
            <a:avLst/>
          </a:prstGeom>
          <a:noFill/>
        </p:spPr>
        <p:txBody>
          <a:bodyPr wrap="none" rtlCol="0">
            <a:spAutoFit/>
          </a:bodyPr>
          <a:lstStyle/>
          <a:p>
            <a:r>
              <a:rPr lang="en-US" sz="3600" b="1" dirty="0" smtClean="0">
                <a:solidFill>
                  <a:srgbClr val="C0504D"/>
                </a:solidFill>
              </a:rPr>
              <a:t>2</a:t>
            </a:r>
            <a:r>
              <a:rPr lang="en-US" sz="3600" dirty="0" smtClean="0">
                <a:solidFill>
                  <a:srgbClr val="C0504D"/>
                </a:solidFill>
              </a:rPr>
              <a:t> </a:t>
            </a:r>
          </a:p>
          <a:p>
            <a:r>
              <a:rPr lang="en-US" sz="3600" dirty="0" smtClean="0">
                <a:solidFill>
                  <a:srgbClr val="C0504D"/>
                </a:solidFill>
              </a:rPr>
              <a:t>rows</a:t>
            </a:r>
            <a:endParaRPr lang="en-US" sz="3600" dirty="0">
              <a:solidFill>
                <a:srgbClr val="C0504D"/>
              </a:solidFill>
            </a:endParaRPr>
          </a:p>
        </p:txBody>
      </p:sp>
      <p:sp>
        <p:nvSpPr>
          <p:cNvPr id="6" name="TextBox 5"/>
          <p:cNvSpPr txBox="1"/>
          <p:nvPr/>
        </p:nvSpPr>
        <p:spPr>
          <a:xfrm>
            <a:off x="3920107" y="5479832"/>
            <a:ext cx="2102108" cy="646331"/>
          </a:xfrm>
          <a:prstGeom prst="rect">
            <a:avLst/>
          </a:prstGeom>
          <a:noFill/>
        </p:spPr>
        <p:txBody>
          <a:bodyPr wrap="none" rtlCol="0">
            <a:spAutoFit/>
          </a:bodyPr>
          <a:lstStyle/>
          <a:p>
            <a:r>
              <a:rPr lang="en-US" sz="3600" dirty="0" smtClean="0"/>
              <a:t>3 columns</a:t>
            </a:r>
            <a:endParaRPr lang="en-US" sz="3600" dirty="0"/>
          </a:p>
        </p:txBody>
      </p:sp>
      <p:cxnSp>
        <p:nvCxnSpPr>
          <p:cNvPr id="8" name="Straight Arrow Connector 7"/>
          <p:cNvCxnSpPr/>
          <p:nvPr/>
        </p:nvCxnSpPr>
        <p:spPr>
          <a:xfrm flipH="1">
            <a:off x="7668841" y="1260593"/>
            <a:ext cx="468566" cy="1352203"/>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43507397"/>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a:t>
            </a:r>
            <a:r>
              <a:rPr lang="en-US" dirty="0" err="1" smtClean="0"/>
              <a:t>igure.add_subplot</a:t>
            </a:r>
            <a:r>
              <a:rPr lang="en-US" dirty="0" smtClean="0"/>
              <a:t>(2, </a:t>
            </a:r>
            <a:r>
              <a:rPr lang="en-US" b="1" dirty="0" smtClean="0">
                <a:solidFill>
                  <a:schemeClr val="accent2"/>
                </a:solidFill>
              </a:rPr>
              <a:t>3</a:t>
            </a:r>
            <a:r>
              <a:rPr lang="en-US" dirty="0" smtClean="0"/>
              <a:t>, 1)</a:t>
            </a:r>
            <a:endParaRPr lang="en-US" dirty="0"/>
          </a:p>
        </p:txBody>
      </p:sp>
      <p:pic>
        <p:nvPicPr>
          <p:cNvPr id="4" name="Content Placeholder 3"/>
          <p:cNvPicPr>
            <a:picLocks noGrp="1" noChangeAspect="1"/>
          </p:cNvPicPr>
          <p:nvPr>
            <p:ph idx="1"/>
          </p:nvPr>
        </p:nvPicPr>
        <p:blipFill>
          <a:blip r:embed="rId2"/>
          <a:srcRect l="-24681" r="-24681"/>
          <a:stretch>
            <a:fillRect/>
          </a:stretch>
        </p:blipFill>
        <p:spPr/>
      </p:pic>
      <p:sp>
        <p:nvSpPr>
          <p:cNvPr id="5" name="TextBox 4"/>
          <p:cNvSpPr txBox="1"/>
          <p:nvPr/>
        </p:nvSpPr>
        <p:spPr>
          <a:xfrm>
            <a:off x="7330200" y="2612796"/>
            <a:ext cx="1099655" cy="1200329"/>
          </a:xfrm>
          <a:prstGeom prst="rect">
            <a:avLst/>
          </a:prstGeom>
          <a:noFill/>
        </p:spPr>
        <p:txBody>
          <a:bodyPr wrap="none" rtlCol="0">
            <a:spAutoFit/>
          </a:bodyPr>
          <a:lstStyle/>
          <a:p>
            <a:r>
              <a:rPr lang="en-US" sz="3600" dirty="0" smtClean="0"/>
              <a:t>2 </a:t>
            </a:r>
          </a:p>
          <a:p>
            <a:r>
              <a:rPr lang="en-US" sz="3600" dirty="0" smtClean="0"/>
              <a:t>rows</a:t>
            </a:r>
            <a:endParaRPr lang="en-US" sz="3600" dirty="0"/>
          </a:p>
        </p:txBody>
      </p:sp>
      <p:sp>
        <p:nvSpPr>
          <p:cNvPr id="6" name="TextBox 5"/>
          <p:cNvSpPr txBox="1"/>
          <p:nvPr/>
        </p:nvSpPr>
        <p:spPr>
          <a:xfrm>
            <a:off x="3920107" y="5479832"/>
            <a:ext cx="2102108" cy="646331"/>
          </a:xfrm>
          <a:prstGeom prst="rect">
            <a:avLst/>
          </a:prstGeom>
          <a:noFill/>
        </p:spPr>
        <p:txBody>
          <a:bodyPr wrap="none" rtlCol="0">
            <a:spAutoFit/>
          </a:bodyPr>
          <a:lstStyle/>
          <a:p>
            <a:r>
              <a:rPr lang="en-US" sz="3600" b="1" dirty="0" smtClean="0">
                <a:solidFill>
                  <a:srgbClr val="C0504D"/>
                </a:solidFill>
              </a:rPr>
              <a:t>3</a:t>
            </a:r>
            <a:r>
              <a:rPr lang="en-US" sz="3600" dirty="0" smtClean="0">
                <a:solidFill>
                  <a:srgbClr val="C0504D"/>
                </a:solidFill>
              </a:rPr>
              <a:t> columns</a:t>
            </a:r>
            <a:endParaRPr lang="en-US" sz="3600" dirty="0">
              <a:solidFill>
                <a:srgbClr val="C0504D"/>
              </a:solidFill>
            </a:endParaRPr>
          </a:p>
        </p:txBody>
      </p:sp>
      <p:cxnSp>
        <p:nvCxnSpPr>
          <p:cNvPr id="8" name="Straight Arrow Connector 7"/>
          <p:cNvCxnSpPr/>
          <p:nvPr/>
        </p:nvCxnSpPr>
        <p:spPr>
          <a:xfrm flipV="1">
            <a:off x="1239361" y="5998258"/>
            <a:ext cx="2610073" cy="662186"/>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34003459"/>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a:t>
            </a:r>
            <a:r>
              <a:rPr lang="en-US" dirty="0" err="1" smtClean="0"/>
              <a:t>igure.add_subplot</a:t>
            </a:r>
            <a:r>
              <a:rPr lang="en-US" dirty="0" smtClean="0"/>
              <a:t>(2, 3, </a:t>
            </a:r>
            <a:r>
              <a:rPr lang="en-US" b="1" dirty="0" smtClean="0">
                <a:solidFill>
                  <a:srgbClr val="C0504D"/>
                </a:solidFill>
              </a:rPr>
              <a:t>1</a:t>
            </a:r>
            <a:r>
              <a:rPr lang="en-US" dirty="0" smtClean="0"/>
              <a:t>)</a:t>
            </a:r>
            <a:endParaRPr lang="en-US" dirty="0"/>
          </a:p>
        </p:txBody>
      </p:sp>
      <p:pic>
        <p:nvPicPr>
          <p:cNvPr id="4" name="Content Placeholder 3"/>
          <p:cNvPicPr>
            <a:picLocks noGrp="1" noChangeAspect="1"/>
          </p:cNvPicPr>
          <p:nvPr>
            <p:ph idx="1"/>
          </p:nvPr>
        </p:nvPicPr>
        <p:blipFill>
          <a:blip r:embed="rId2"/>
          <a:srcRect l="-24681" r="-24681"/>
          <a:stretch>
            <a:fillRect/>
          </a:stretch>
        </p:blipFill>
        <p:spPr/>
      </p:pic>
      <p:sp>
        <p:nvSpPr>
          <p:cNvPr id="5" name="TextBox 4"/>
          <p:cNvSpPr txBox="1"/>
          <p:nvPr/>
        </p:nvSpPr>
        <p:spPr>
          <a:xfrm>
            <a:off x="7330200" y="2612796"/>
            <a:ext cx="1099655" cy="1200329"/>
          </a:xfrm>
          <a:prstGeom prst="rect">
            <a:avLst/>
          </a:prstGeom>
          <a:noFill/>
        </p:spPr>
        <p:txBody>
          <a:bodyPr wrap="none" rtlCol="0">
            <a:spAutoFit/>
          </a:bodyPr>
          <a:lstStyle/>
          <a:p>
            <a:r>
              <a:rPr lang="en-US" sz="3600" dirty="0" smtClean="0"/>
              <a:t>2 </a:t>
            </a:r>
          </a:p>
          <a:p>
            <a:r>
              <a:rPr lang="en-US" sz="3600" dirty="0" smtClean="0"/>
              <a:t>rows</a:t>
            </a:r>
            <a:endParaRPr lang="en-US" sz="3600" dirty="0"/>
          </a:p>
        </p:txBody>
      </p:sp>
      <p:sp>
        <p:nvSpPr>
          <p:cNvPr id="6" name="TextBox 5"/>
          <p:cNvSpPr txBox="1"/>
          <p:nvPr/>
        </p:nvSpPr>
        <p:spPr>
          <a:xfrm>
            <a:off x="3920107" y="5479832"/>
            <a:ext cx="2102108" cy="646331"/>
          </a:xfrm>
          <a:prstGeom prst="rect">
            <a:avLst/>
          </a:prstGeom>
          <a:noFill/>
        </p:spPr>
        <p:txBody>
          <a:bodyPr wrap="none" rtlCol="0">
            <a:spAutoFit/>
          </a:bodyPr>
          <a:lstStyle/>
          <a:p>
            <a:r>
              <a:rPr lang="en-US" sz="3600" dirty="0" smtClean="0"/>
              <a:t>3 columns</a:t>
            </a:r>
            <a:endParaRPr lang="en-US" sz="3600" dirty="0"/>
          </a:p>
        </p:txBody>
      </p:sp>
      <p:cxnSp>
        <p:nvCxnSpPr>
          <p:cNvPr id="7" name="Straight Arrow Connector 6"/>
          <p:cNvCxnSpPr/>
          <p:nvPr/>
        </p:nvCxnSpPr>
        <p:spPr>
          <a:xfrm>
            <a:off x="1070029" y="2357776"/>
            <a:ext cx="2610073" cy="510039"/>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3722242" y="2405842"/>
            <a:ext cx="444653" cy="707886"/>
          </a:xfrm>
          <a:prstGeom prst="rect">
            <a:avLst/>
          </a:prstGeom>
          <a:noFill/>
        </p:spPr>
        <p:txBody>
          <a:bodyPr wrap="none" rtlCol="0">
            <a:spAutoFit/>
          </a:bodyPr>
          <a:lstStyle/>
          <a:p>
            <a:r>
              <a:rPr lang="en-US" sz="4000" b="1" dirty="0" smtClean="0">
                <a:solidFill>
                  <a:srgbClr val="C0504D"/>
                </a:solidFill>
              </a:rPr>
              <a:t>1</a:t>
            </a:r>
            <a:endParaRPr lang="en-US" sz="4000" b="1" dirty="0">
              <a:solidFill>
                <a:srgbClr val="C0504D"/>
              </a:solidFill>
            </a:endParaRPr>
          </a:p>
        </p:txBody>
      </p:sp>
    </p:spTree>
    <p:extLst>
      <p:ext uri="{BB962C8B-B14F-4D97-AF65-F5344CB8AC3E}">
        <p14:creationId xmlns:p14="http://schemas.microsoft.com/office/powerpoint/2010/main" val="3434003459"/>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Charting Library</a:t>
            </a:r>
            <a:endParaRPr lang="en-US" dirty="0"/>
          </a:p>
        </p:txBody>
      </p:sp>
      <p:sp>
        <p:nvSpPr>
          <p:cNvPr id="3" name="Content Placeholder 2"/>
          <p:cNvSpPr>
            <a:spLocks noGrp="1"/>
          </p:cNvSpPr>
          <p:nvPr>
            <p:ph idx="1"/>
          </p:nvPr>
        </p:nvSpPr>
        <p:spPr/>
        <p:txBody>
          <a:bodyPr/>
          <a:lstStyle/>
          <a:p>
            <a:r>
              <a:rPr lang="en-US" dirty="0" err="1" smtClean="0"/>
              <a:t>subplot.bar</a:t>
            </a:r>
            <a:r>
              <a:rPr lang="en-US" dirty="0" smtClean="0"/>
              <a:t>()</a:t>
            </a:r>
          </a:p>
          <a:p>
            <a:r>
              <a:rPr lang="en-US" dirty="0" err="1"/>
              <a:t>s</a:t>
            </a:r>
            <a:r>
              <a:rPr lang="en-US" dirty="0" err="1" smtClean="0"/>
              <a:t>ubplot.plot</a:t>
            </a:r>
            <a:r>
              <a:rPr lang="en-US" dirty="0" smtClean="0"/>
              <a:t>()</a:t>
            </a:r>
          </a:p>
          <a:p>
            <a:r>
              <a:rPr lang="en-US" dirty="0" err="1"/>
              <a:t>s</a:t>
            </a:r>
            <a:r>
              <a:rPr lang="en-US" dirty="0" err="1" smtClean="0"/>
              <a:t>ubplot.scatter</a:t>
            </a:r>
            <a:r>
              <a:rPr lang="en-US" dirty="0" smtClean="0"/>
              <a:t>()</a:t>
            </a:r>
          </a:p>
          <a:p>
            <a:r>
              <a:rPr lang="en-US" dirty="0" err="1"/>
              <a:t>s</a:t>
            </a:r>
            <a:r>
              <a:rPr lang="en-US" dirty="0" err="1" smtClean="0"/>
              <a:t>ubplot.boxplot</a:t>
            </a:r>
            <a:r>
              <a:rPr lang="en-US" dirty="0" smtClean="0"/>
              <a:t>()</a:t>
            </a:r>
            <a:endParaRPr lang="en-US" dirty="0"/>
          </a:p>
        </p:txBody>
      </p:sp>
    </p:spTree>
    <p:extLst>
      <p:ext uri="{BB962C8B-B14F-4D97-AF65-F5344CB8AC3E}">
        <p14:creationId xmlns:p14="http://schemas.microsoft.com/office/powerpoint/2010/main" val="2105223941"/>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Lines</a:t>
            </a:r>
            <a:endParaRPr lang="en-US" dirty="0"/>
          </a:p>
        </p:txBody>
      </p:sp>
      <p:sp>
        <p:nvSpPr>
          <p:cNvPr id="6" name="Content Placeholder 2"/>
          <p:cNvSpPr>
            <a:spLocks noGrp="1"/>
          </p:cNvSpPr>
          <p:nvPr>
            <p:ph idx="1"/>
          </p:nvPr>
        </p:nvSpPr>
        <p:spPr>
          <a:xfrm>
            <a:off x="457200" y="1600200"/>
            <a:ext cx="8229600" cy="4525963"/>
          </a:xfrm>
          <a:ln/>
        </p:spPr>
        <p:style>
          <a:lnRef idx="2">
            <a:schemeClr val="dk1"/>
          </a:lnRef>
          <a:fillRef idx="1">
            <a:schemeClr val="lt1"/>
          </a:fillRef>
          <a:effectRef idx="0">
            <a:schemeClr val="dk1"/>
          </a:effectRef>
          <a:fontRef idx="minor">
            <a:schemeClr val="dk1"/>
          </a:fontRef>
        </p:style>
        <p:txBody>
          <a:bodyPr/>
          <a:lstStyle/>
          <a:p>
            <a:pPr marL="0" indent="0">
              <a:buNone/>
            </a:pPr>
            <a:endParaRPr lang="en-US" dirty="0"/>
          </a:p>
        </p:txBody>
      </p:sp>
      <p:sp>
        <p:nvSpPr>
          <p:cNvPr id="7" name="TextBox 6"/>
          <p:cNvSpPr txBox="1"/>
          <p:nvPr/>
        </p:nvSpPr>
        <p:spPr>
          <a:xfrm>
            <a:off x="1590043" y="6130443"/>
            <a:ext cx="1353255" cy="646331"/>
          </a:xfrm>
          <a:prstGeom prst="rect">
            <a:avLst/>
          </a:prstGeom>
          <a:noFill/>
        </p:spPr>
        <p:txBody>
          <a:bodyPr wrap="none" rtlCol="0">
            <a:spAutoFit/>
          </a:bodyPr>
          <a:lstStyle/>
          <a:p>
            <a:r>
              <a:rPr lang="en-US" sz="3600" dirty="0" smtClean="0"/>
              <a:t>Figure</a:t>
            </a:r>
            <a:endParaRPr lang="en-US" sz="3600" dirty="0"/>
          </a:p>
        </p:txBody>
      </p:sp>
      <p:cxnSp>
        <p:nvCxnSpPr>
          <p:cNvPr id="8" name="Straight Arrow Connector 7"/>
          <p:cNvCxnSpPr/>
          <p:nvPr/>
        </p:nvCxnSpPr>
        <p:spPr>
          <a:xfrm flipV="1">
            <a:off x="3080084" y="5661129"/>
            <a:ext cx="900025" cy="930068"/>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710019" y="1780130"/>
            <a:ext cx="3270090" cy="176012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2800" dirty="0"/>
          </a:p>
        </p:txBody>
      </p:sp>
      <p:sp>
        <p:nvSpPr>
          <p:cNvPr id="10" name="TextBox 9"/>
          <p:cNvSpPr txBox="1"/>
          <p:nvPr/>
        </p:nvSpPr>
        <p:spPr>
          <a:xfrm>
            <a:off x="5092534" y="2352557"/>
            <a:ext cx="1628496" cy="646331"/>
          </a:xfrm>
          <a:prstGeom prst="rect">
            <a:avLst/>
          </a:prstGeom>
          <a:noFill/>
        </p:spPr>
        <p:txBody>
          <a:bodyPr wrap="none" rtlCol="0">
            <a:spAutoFit/>
          </a:bodyPr>
          <a:lstStyle/>
          <a:p>
            <a:r>
              <a:rPr lang="en-US" sz="3600" dirty="0"/>
              <a:t>S</a:t>
            </a:r>
            <a:r>
              <a:rPr lang="en-US" sz="3600" dirty="0" smtClean="0"/>
              <a:t>ubplot</a:t>
            </a:r>
            <a:endParaRPr lang="en-US" sz="3600" dirty="0"/>
          </a:p>
        </p:txBody>
      </p:sp>
      <p:cxnSp>
        <p:nvCxnSpPr>
          <p:cNvPr id="11" name="Straight Arrow Connector 10"/>
          <p:cNvCxnSpPr/>
          <p:nvPr/>
        </p:nvCxnSpPr>
        <p:spPr>
          <a:xfrm flipH="1" flipV="1">
            <a:off x="3680101" y="2500183"/>
            <a:ext cx="1412433" cy="270019"/>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3" name="Freeform 2"/>
          <p:cNvSpPr/>
          <p:nvPr/>
        </p:nvSpPr>
        <p:spPr>
          <a:xfrm>
            <a:off x="940026" y="2420176"/>
            <a:ext cx="1360037" cy="611294"/>
          </a:xfrm>
          <a:custGeom>
            <a:avLst/>
            <a:gdLst>
              <a:gd name="connsiteX0" fmla="*/ 0 w 1360037"/>
              <a:gd name="connsiteY0" fmla="*/ 520038 h 611294"/>
              <a:gd name="connsiteX1" fmla="*/ 200005 w 1360037"/>
              <a:gd name="connsiteY1" fmla="*/ 280021 h 611294"/>
              <a:gd name="connsiteX2" fmla="*/ 340009 w 1360037"/>
              <a:gd name="connsiteY2" fmla="*/ 610045 h 611294"/>
              <a:gd name="connsiteX3" fmla="*/ 560015 w 1360037"/>
              <a:gd name="connsiteY3" fmla="*/ 400030 h 611294"/>
              <a:gd name="connsiteX4" fmla="*/ 820022 w 1360037"/>
              <a:gd name="connsiteY4" fmla="*/ 590043 h 611294"/>
              <a:gd name="connsiteX5" fmla="*/ 1070029 w 1360037"/>
              <a:gd name="connsiteY5" fmla="*/ 190014 h 611294"/>
              <a:gd name="connsiteX6" fmla="*/ 1360037 w 1360037"/>
              <a:gd name="connsiteY6" fmla="*/ 0 h 611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0037" h="611294">
                <a:moveTo>
                  <a:pt x="0" y="520038"/>
                </a:moveTo>
                <a:cubicBezTo>
                  <a:pt x="71668" y="392529"/>
                  <a:pt x="143337" y="265020"/>
                  <a:pt x="200005" y="280021"/>
                </a:cubicBezTo>
                <a:cubicBezTo>
                  <a:pt x="256673" y="295022"/>
                  <a:pt x="280007" y="590044"/>
                  <a:pt x="340009" y="610045"/>
                </a:cubicBezTo>
                <a:cubicBezTo>
                  <a:pt x="400011" y="630046"/>
                  <a:pt x="480013" y="403364"/>
                  <a:pt x="560015" y="400030"/>
                </a:cubicBezTo>
                <a:cubicBezTo>
                  <a:pt x="640017" y="396696"/>
                  <a:pt x="735020" y="625046"/>
                  <a:pt x="820022" y="590043"/>
                </a:cubicBezTo>
                <a:cubicBezTo>
                  <a:pt x="905024" y="555040"/>
                  <a:pt x="980027" y="288354"/>
                  <a:pt x="1070029" y="190014"/>
                </a:cubicBezTo>
                <a:cubicBezTo>
                  <a:pt x="1160032" y="91673"/>
                  <a:pt x="1360037" y="0"/>
                  <a:pt x="1360037" y="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13550082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Boxes</a:t>
            </a:r>
            <a:endParaRPr lang="en-US" dirty="0">
              <a:solidFill>
                <a:srgbClr val="000000"/>
              </a:solidFill>
            </a:endParaRPr>
          </a:p>
        </p:txBody>
      </p:sp>
      <p:sp>
        <p:nvSpPr>
          <p:cNvPr id="6" name="Content Placeholder 2"/>
          <p:cNvSpPr>
            <a:spLocks noGrp="1"/>
          </p:cNvSpPr>
          <p:nvPr>
            <p:ph idx="1"/>
          </p:nvPr>
        </p:nvSpPr>
        <p:spPr>
          <a:xfrm>
            <a:off x="457200" y="1600200"/>
            <a:ext cx="8229600" cy="4525963"/>
          </a:xfrm>
          <a:ln/>
        </p:spPr>
        <p:style>
          <a:lnRef idx="2">
            <a:schemeClr val="dk1"/>
          </a:lnRef>
          <a:fillRef idx="1">
            <a:schemeClr val="lt1"/>
          </a:fillRef>
          <a:effectRef idx="0">
            <a:schemeClr val="dk1"/>
          </a:effectRef>
          <a:fontRef idx="minor">
            <a:schemeClr val="dk1"/>
          </a:fontRef>
        </p:style>
        <p:txBody>
          <a:bodyPr/>
          <a:lstStyle/>
          <a:p>
            <a:pPr marL="0" indent="0">
              <a:buNone/>
            </a:pPr>
            <a:endParaRPr lang="en-US" dirty="0"/>
          </a:p>
        </p:txBody>
      </p:sp>
      <p:sp>
        <p:nvSpPr>
          <p:cNvPr id="7" name="TextBox 6"/>
          <p:cNvSpPr txBox="1"/>
          <p:nvPr/>
        </p:nvSpPr>
        <p:spPr>
          <a:xfrm>
            <a:off x="1590043" y="6130443"/>
            <a:ext cx="1353255" cy="646331"/>
          </a:xfrm>
          <a:prstGeom prst="rect">
            <a:avLst/>
          </a:prstGeom>
          <a:noFill/>
        </p:spPr>
        <p:txBody>
          <a:bodyPr wrap="none" rtlCol="0">
            <a:spAutoFit/>
          </a:bodyPr>
          <a:lstStyle/>
          <a:p>
            <a:r>
              <a:rPr lang="en-US" sz="3600" dirty="0" smtClean="0"/>
              <a:t>Figure</a:t>
            </a:r>
            <a:endParaRPr lang="en-US" sz="3600" dirty="0"/>
          </a:p>
        </p:txBody>
      </p:sp>
      <p:cxnSp>
        <p:nvCxnSpPr>
          <p:cNvPr id="8" name="Straight Arrow Connector 7"/>
          <p:cNvCxnSpPr/>
          <p:nvPr/>
        </p:nvCxnSpPr>
        <p:spPr>
          <a:xfrm flipV="1">
            <a:off x="3080084" y="5661129"/>
            <a:ext cx="900025" cy="930068"/>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710019" y="1780130"/>
            <a:ext cx="3270090" cy="176012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2800" dirty="0"/>
          </a:p>
        </p:txBody>
      </p:sp>
      <p:sp>
        <p:nvSpPr>
          <p:cNvPr id="10" name="TextBox 9"/>
          <p:cNvSpPr txBox="1"/>
          <p:nvPr/>
        </p:nvSpPr>
        <p:spPr>
          <a:xfrm>
            <a:off x="5092534" y="2352557"/>
            <a:ext cx="1628496" cy="646331"/>
          </a:xfrm>
          <a:prstGeom prst="rect">
            <a:avLst/>
          </a:prstGeom>
          <a:noFill/>
        </p:spPr>
        <p:txBody>
          <a:bodyPr wrap="none" rtlCol="0">
            <a:spAutoFit/>
          </a:bodyPr>
          <a:lstStyle/>
          <a:p>
            <a:r>
              <a:rPr lang="en-US" sz="3600" dirty="0"/>
              <a:t>S</a:t>
            </a:r>
            <a:r>
              <a:rPr lang="en-US" sz="3600" dirty="0" smtClean="0"/>
              <a:t>ubplot</a:t>
            </a:r>
            <a:endParaRPr lang="en-US" sz="3600" dirty="0"/>
          </a:p>
        </p:txBody>
      </p:sp>
      <p:cxnSp>
        <p:nvCxnSpPr>
          <p:cNvPr id="11" name="Straight Arrow Connector 10"/>
          <p:cNvCxnSpPr/>
          <p:nvPr/>
        </p:nvCxnSpPr>
        <p:spPr>
          <a:xfrm flipH="1" flipV="1">
            <a:off x="3680101" y="2500183"/>
            <a:ext cx="1412433" cy="270019"/>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4" name="Rectangle 3"/>
          <p:cNvSpPr/>
          <p:nvPr/>
        </p:nvSpPr>
        <p:spPr>
          <a:xfrm>
            <a:off x="2500068" y="2070151"/>
            <a:ext cx="190006" cy="57004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1130031" y="2640192"/>
            <a:ext cx="782418" cy="2124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050418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Polygons</a:t>
            </a:r>
            <a:endParaRPr lang="en-US" dirty="0">
              <a:solidFill>
                <a:srgbClr val="000000"/>
              </a:solidFill>
            </a:endParaRPr>
          </a:p>
        </p:txBody>
      </p:sp>
      <p:sp>
        <p:nvSpPr>
          <p:cNvPr id="6" name="Content Placeholder 2"/>
          <p:cNvSpPr>
            <a:spLocks noGrp="1"/>
          </p:cNvSpPr>
          <p:nvPr>
            <p:ph idx="1"/>
          </p:nvPr>
        </p:nvSpPr>
        <p:spPr>
          <a:xfrm>
            <a:off x="457200" y="1600200"/>
            <a:ext cx="8229600" cy="4525963"/>
          </a:xfrm>
          <a:ln/>
        </p:spPr>
        <p:style>
          <a:lnRef idx="2">
            <a:schemeClr val="dk1"/>
          </a:lnRef>
          <a:fillRef idx="1">
            <a:schemeClr val="lt1"/>
          </a:fillRef>
          <a:effectRef idx="0">
            <a:schemeClr val="dk1"/>
          </a:effectRef>
          <a:fontRef idx="minor">
            <a:schemeClr val="dk1"/>
          </a:fontRef>
        </p:style>
        <p:txBody>
          <a:bodyPr/>
          <a:lstStyle/>
          <a:p>
            <a:pPr marL="0" indent="0">
              <a:buNone/>
            </a:pPr>
            <a:endParaRPr lang="en-US" dirty="0"/>
          </a:p>
        </p:txBody>
      </p:sp>
      <p:sp>
        <p:nvSpPr>
          <p:cNvPr id="7" name="TextBox 6"/>
          <p:cNvSpPr txBox="1"/>
          <p:nvPr/>
        </p:nvSpPr>
        <p:spPr>
          <a:xfrm>
            <a:off x="1590043" y="6130443"/>
            <a:ext cx="1353255" cy="646331"/>
          </a:xfrm>
          <a:prstGeom prst="rect">
            <a:avLst/>
          </a:prstGeom>
          <a:noFill/>
        </p:spPr>
        <p:txBody>
          <a:bodyPr wrap="none" rtlCol="0">
            <a:spAutoFit/>
          </a:bodyPr>
          <a:lstStyle/>
          <a:p>
            <a:r>
              <a:rPr lang="en-US" sz="3600" dirty="0" smtClean="0"/>
              <a:t>Figure</a:t>
            </a:r>
            <a:endParaRPr lang="en-US" sz="3600" dirty="0"/>
          </a:p>
        </p:txBody>
      </p:sp>
      <p:cxnSp>
        <p:nvCxnSpPr>
          <p:cNvPr id="8" name="Straight Arrow Connector 7"/>
          <p:cNvCxnSpPr/>
          <p:nvPr/>
        </p:nvCxnSpPr>
        <p:spPr>
          <a:xfrm flipV="1">
            <a:off x="3080084" y="5661129"/>
            <a:ext cx="900025" cy="930068"/>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710019" y="1780130"/>
            <a:ext cx="3270090" cy="176012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2800" dirty="0"/>
          </a:p>
        </p:txBody>
      </p:sp>
      <p:sp>
        <p:nvSpPr>
          <p:cNvPr id="10" name="TextBox 9"/>
          <p:cNvSpPr txBox="1"/>
          <p:nvPr/>
        </p:nvSpPr>
        <p:spPr>
          <a:xfrm>
            <a:off x="5092534" y="2352557"/>
            <a:ext cx="1628496" cy="646331"/>
          </a:xfrm>
          <a:prstGeom prst="rect">
            <a:avLst/>
          </a:prstGeom>
          <a:noFill/>
        </p:spPr>
        <p:txBody>
          <a:bodyPr wrap="none" rtlCol="0">
            <a:spAutoFit/>
          </a:bodyPr>
          <a:lstStyle/>
          <a:p>
            <a:r>
              <a:rPr lang="en-US" sz="3600" dirty="0"/>
              <a:t>S</a:t>
            </a:r>
            <a:r>
              <a:rPr lang="en-US" sz="3600" dirty="0" smtClean="0"/>
              <a:t>ubplot</a:t>
            </a:r>
            <a:endParaRPr lang="en-US" sz="3600" dirty="0"/>
          </a:p>
        </p:txBody>
      </p:sp>
      <p:cxnSp>
        <p:nvCxnSpPr>
          <p:cNvPr id="11" name="Straight Arrow Connector 10"/>
          <p:cNvCxnSpPr/>
          <p:nvPr/>
        </p:nvCxnSpPr>
        <p:spPr>
          <a:xfrm flipH="1" flipV="1">
            <a:off x="3680101" y="2500183"/>
            <a:ext cx="1412433" cy="270019"/>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3" name="Pie 2"/>
          <p:cNvSpPr/>
          <p:nvPr/>
        </p:nvSpPr>
        <p:spPr>
          <a:xfrm>
            <a:off x="1590043" y="2070151"/>
            <a:ext cx="630018" cy="928737"/>
          </a:xfrm>
          <a:prstGeom prst="pi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7961673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Painting</a:t>
            </a:r>
            <a:endParaRPr lang="en-US" dirty="0"/>
          </a:p>
        </p:txBody>
      </p:sp>
      <p:pic>
        <p:nvPicPr>
          <p:cNvPr id="4" name="Content Placeholder 3"/>
          <p:cNvPicPr>
            <a:picLocks noGrp="1" noChangeAspect="1"/>
          </p:cNvPicPr>
          <p:nvPr>
            <p:ph idx="1"/>
          </p:nvPr>
        </p:nvPicPr>
        <p:blipFill>
          <a:blip r:embed="rId2"/>
          <a:srcRect l="-802" r="-802"/>
          <a:stretch>
            <a:fillRect/>
          </a:stretch>
        </p:blipFill>
        <p:spPr/>
      </p:pic>
    </p:spTree>
    <p:extLst>
      <p:ext uri="{BB962C8B-B14F-4D97-AF65-F5344CB8AC3E}">
        <p14:creationId xmlns:p14="http://schemas.microsoft.com/office/powerpoint/2010/main" val="3781901868"/>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Overlaps</a:t>
            </a:r>
            <a:endParaRPr lang="en-US" dirty="0">
              <a:solidFill>
                <a:srgbClr val="000000"/>
              </a:solidFill>
            </a:endParaRPr>
          </a:p>
        </p:txBody>
      </p:sp>
      <p:sp>
        <p:nvSpPr>
          <p:cNvPr id="6" name="Content Placeholder 2"/>
          <p:cNvSpPr>
            <a:spLocks noGrp="1"/>
          </p:cNvSpPr>
          <p:nvPr>
            <p:ph idx="1"/>
          </p:nvPr>
        </p:nvSpPr>
        <p:spPr>
          <a:xfrm>
            <a:off x="457200" y="1600200"/>
            <a:ext cx="8229600" cy="4525963"/>
          </a:xfrm>
          <a:ln/>
        </p:spPr>
        <p:style>
          <a:lnRef idx="2">
            <a:schemeClr val="dk1"/>
          </a:lnRef>
          <a:fillRef idx="1">
            <a:schemeClr val="lt1"/>
          </a:fillRef>
          <a:effectRef idx="0">
            <a:schemeClr val="dk1"/>
          </a:effectRef>
          <a:fontRef idx="minor">
            <a:schemeClr val="dk1"/>
          </a:fontRef>
        </p:style>
        <p:txBody>
          <a:bodyPr/>
          <a:lstStyle/>
          <a:p>
            <a:pPr marL="0" indent="0">
              <a:buNone/>
            </a:pPr>
            <a:endParaRPr lang="en-US" dirty="0"/>
          </a:p>
        </p:txBody>
      </p:sp>
      <p:sp>
        <p:nvSpPr>
          <p:cNvPr id="7" name="TextBox 6"/>
          <p:cNvSpPr txBox="1"/>
          <p:nvPr/>
        </p:nvSpPr>
        <p:spPr>
          <a:xfrm>
            <a:off x="1590043" y="6130443"/>
            <a:ext cx="1353255" cy="646331"/>
          </a:xfrm>
          <a:prstGeom prst="rect">
            <a:avLst/>
          </a:prstGeom>
          <a:noFill/>
        </p:spPr>
        <p:txBody>
          <a:bodyPr wrap="none" rtlCol="0">
            <a:spAutoFit/>
          </a:bodyPr>
          <a:lstStyle/>
          <a:p>
            <a:r>
              <a:rPr lang="en-US" sz="3600" dirty="0" smtClean="0"/>
              <a:t>Figure</a:t>
            </a:r>
            <a:endParaRPr lang="en-US" sz="3600" dirty="0"/>
          </a:p>
        </p:txBody>
      </p:sp>
      <p:cxnSp>
        <p:nvCxnSpPr>
          <p:cNvPr id="8" name="Straight Arrow Connector 7"/>
          <p:cNvCxnSpPr/>
          <p:nvPr/>
        </p:nvCxnSpPr>
        <p:spPr>
          <a:xfrm flipV="1">
            <a:off x="3080084" y="5661129"/>
            <a:ext cx="900025" cy="930068"/>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710019" y="1780130"/>
            <a:ext cx="3270090" cy="176012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2800" dirty="0"/>
          </a:p>
        </p:txBody>
      </p:sp>
      <p:sp>
        <p:nvSpPr>
          <p:cNvPr id="10" name="TextBox 9"/>
          <p:cNvSpPr txBox="1"/>
          <p:nvPr/>
        </p:nvSpPr>
        <p:spPr>
          <a:xfrm>
            <a:off x="5092534" y="2352557"/>
            <a:ext cx="1628496" cy="646331"/>
          </a:xfrm>
          <a:prstGeom prst="rect">
            <a:avLst/>
          </a:prstGeom>
          <a:noFill/>
        </p:spPr>
        <p:txBody>
          <a:bodyPr wrap="none" rtlCol="0">
            <a:spAutoFit/>
          </a:bodyPr>
          <a:lstStyle/>
          <a:p>
            <a:r>
              <a:rPr lang="en-US" sz="3600" dirty="0"/>
              <a:t>S</a:t>
            </a:r>
            <a:r>
              <a:rPr lang="en-US" sz="3600" dirty="0" smtClean="0"/>
              <a:t>ubplot</a:t>
            </a:r>
            <a:endParaRPr lang="en-US" sz="3600" dirty="0"/>
          </a:p>
        </p:txBody>
      </p:sp>
      <p:cxnSp>
        <p:nvCxnSpPr>
          <p:cNvPr id="11" name="Straight Arrow Connector 10"/>
          <p:cNvCxnSpPr/>
          <p:nvPr/>
        </p:nvCxnSpPr>
        <p:spPr>
          <a:xfrm flipH="1" flipV="1">
            <a:off x="3680101" y="2500183"/>
            <a:ext cx="1412433" cy="270019"/>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4" name="Freeform 3"/>
          <p:cNvSpPr/>
          <p:nvPr/>
        </p:nvSpPr>
        <p:spPr>
          <a:xfrm>
            <a:off x="1010028" y="1940141"/>
            <a:ext cx="2690073" cy="1230090"/>
          </a:xfrm>
          <a:custGeom>
            <a:avLst/>
            <a:gdLst>
              <a:gd name="connsiteX0" fmla="*/ 0 w 2690073"/>
              <a:gd name="connsiteY0" fmla="*/ 1010074 h 1230090"/>
              <a:gd name="connsiteX1" fmla="*/ 0 w 2690073"/>
              <a:gd name="connsiteY1" fmla="*/ 1010074 h 1230090"/>
              <a:gd name="connsiteX2" fmla="*/ 10000 w 2690073"/>
              <a:gd name="connsiteY2" fmla="*/ 910067 h 1230090"/>
              <a:gd name="connsiteX3" fmla="*/ 20000 w 2690073"/>
              <a:gd name="connsiteY3" fmla="*/ 870064 h 1230090"/>
              <a:gd name="connsiteX4" fmla="*/ 30000 w 2690073"/>
              <a:gd name="connsiteY4" fmla="*/ 820060 h 1230090"/>
              <a:gd name="connsiteX5" fmla="*/ 60001 w 2690073"/>
              <a:gd name="connsiteY5" fmla="*/ 710052 h 1230090"/>
              <a:gd name="connsiteX6" fmla="*/ 80002 w 2690073"/>
              <a:gd name="connsiteY6" fmla="*/ 670049 h 1230090"/>
              <a:gd name="connsiteX7" fmla="*/ 110003 w 2690073"/>
              <a:gd name="connsiteY7" fmla="*/ 800059 h 1230090"/>
              <a:gd name="connsiteX8" fmla="*/ 150004 w 2690073"/>
              <a:gd name="connsiteY8" fmla="*/ 830061 h 1230090"/>
              <a:gd name="connsiteX9" fmla="*/ 190005 w 2690073"/>
              <a:gd name="connsiteY9" fmla="*/ 780057 h 1230090"/>
              <a:gd name="connsiteX10" fmla="*/ 210005 w 2690073"/>
              <a:gd name="connsiteY10" fmla="*/ 750055 h 1230090"/>
              <a:gd name="connsiteX11" fmla="*/ 230006 w 2690073"/>
              <a:gd name="connsiteY11" fmla="*/ 690051 h 1230090"/>
              <a:gd name="connsiteX12" fmla="*/ 240006 w 2690073"/>
              <a:gd name="connsiteY12" fmla="*/ 660049 h 1230090"/>
              <a:gd name="connsiteX13" fmla="*/ 300008 w 2690073"/>
              <a:gd name="connsiteY13" fmla="*/ 800059 h 1230090"/>
              <a:gd name="connsiteX14" fmla="*/ 390010 w 2690073"/>
              <a:gd name="connsiteY14" fmla="*/ 940069 h 1230090"/>
              <a:gd name="connsiteX15" fmla="*/ 430011 w 2690073"/>
              <a:gd name="connsiteY15" fmla="*/ 990073 h 1230090"/>
              <a:gd name="connsiteX16" fmla="*/ 490013 w 2690073"/>
              <a:gd name="connsiteY16" fmla="*/ 1060078 h 1230090"/>
              <a:gd name="connsiteX17" fmla="*/ 520014 w 2690073"/>
              <a:gd name="connsiteY17" fmla="*/ 1030076 h 1230090"/>
              <a:gd name="connsiteX18" fmla="*/ 530014 w 2690073"/>
              <a:gd name="connsiteY18" fmla="*/ 980072 h 1230090"/>
              <a:gd name="connsiteX19" fmla="*/ 560015 w 2690073"/>
              <a:gd name="connsiteY19" fmla="*/ 850062 h 1230090"/>
              <a:gd name="connsiteX20" fmla="*/ 600016 w 2690073"/>
              <a:gd name="connsiteY20" fmla="*/ 730054 h 1230090"/>
              <a:gd name="connsiteX21" fmla="*/ 620017 w 2690073"/>
              <a:gd name="connsiteY21" fmla="*/ 640047 h 1230090"/>
              <a:gd name="connsiteX22" fmla="*/ 660018 w 2690073"/>
              <a:gd name="connsiteY22" fmla="*/ 550041 h 1230090"/>
              <a:gd name="connsiteX23" fmla="*/ 680018 w 2690073"/>
              <a:gd name="connsiteY23" fmla="*/ 490036 h 1230090"/>
              <a:gd name="connsiteX24" fmla="*/ 690018 w 2690073"/>
              <a:gd name="connsiteY24" fmla="*/ 450033 h 1230090"/>
              <a:gd name="connsiteX25" fmla="*/ 720019 w 2690073"/>
              <a:gd name="connsiteY25" fmla="*/ 440033 h 1230090"/>
              <a:gd name="connsiteX26" fmla="*/ 760020 w 2690073"/>
              <a:gd name="connsiteY26" fmla="*/ 530039 h 1230090"/>
              <a:gd name="connsiteX27" fmla="*/ 870023 w 2690073"/>
              <a:gd name="connsiteY27" fmla="*/ 820060 h 1230090"/>
              <a:gd name="connsiteX28" fmla="*/ 910024 w 2690073"/>
              <a:gd name="connsiteY28" fmla="*/ 900066 h 1230090"/>
              <a:gd name="connsiteX29" fmla="*/ 940025 w 2690073"/>
              <a:gd name="connsiteY29" fmla="*/ 970071 h 1230090"/>
              <a:gd name="connsiteX30" fmla="*/ 960026 w 2690073"/>
              <a:gd name="connsiteY30" fmla="*/ 1010074 h 1230090"/>
              <a:gd name="connsiteX31" fmla="*/ 970026 w 2690073"/>
              <a:gd name="connsiteY31" fmla="*/ 1040076 h 1230090"/>
              <a:gd name="connsiteX32" fmla="*/ 1000027 w 2690073"/>
              <a:gd name="connsiteY32" fmla="*/ 1050077 h 1230090"/>
              <a:gd name="connsiteX33" fmla="*/ 1050028 w 2690073"/>
              <a:gd name="connsiteY33" fmla="*/ 1000073 h 1230090"/>
              <a:gd name="connsiteX34" fmla="*/ 1060029 w 2690073"/>
              <a:gd name="connsiteY34" fmla="*/ 970071 h 1230090"/>
              <a:gd name="connsiteX35" fmla="*/ 1080029 w 2690073"/>
              <a:gd name="connsiteY35" fmla="*/ 930068 h 1230090"/>
              <a:gd name="connsiteX36" fmla="*/ 1090029 w 2690073"/>
              <a:gd name="connsiteY36" fmla="*/ 900066 h 1230090"/>
              <a:gd name="connsiteX37" fmla="*/ 1120030 w 2690073"/>
              <a:gd name="connsiteY37" fmla="*/ 870064 h 1230090"/>
              <a:gd name="connsiteX38" fmla="*/ 1130031 w 2690073"/>
              <a:gd name="connsiteY38" fmla="*/ 920068 h 1230090"/>
              <a:gd name="connsiteX39" fmla="*/ 1170032 w 2690073"/>
              <a:gd name="connsiteY39" fmla="*/ 1000073 h 1230090"/>
              <a:gd name="connsiteX40" fmla="*/ 1200032 w 2690073"/>
              <a:gd name="connsiteY40" fmla="*/ 1060078 h 1230090"/>
              <a:gd name="connsiteX41" fmla="*/ 1230033 w 2690073"/>
              <a:gd name="connsiteY41" fmla="*/ 1040076 h 1230090"/>
              <a:gd name="connsiteX42" fmla="*/ 1260034 w 2690073"/>
              <a:gd name="connsiteY42" fmla="*/ 1000073 h 1230090"/>
              <a:gd name="connsiteX43" fmla="*/ 1330036 w 2690073"/>
              <a:gd name="connsiteY43" fmla="*/ 1030076 h 1230090"/>
              <a:gd name="connsiteX44" fmla="*/ 1360037 w 2690073"/>
              <a:gd name="connsiteY44" fmla="*/ 1060078 h 1230090"/>
              <a:gd name="connsiteX45" fmla="*/ 1390038 w 2690073"/>
              <a:gd name="connsiteY45" fmla="*/ 1080079 h 1230090"/>
              <a:gd name="connsiteX46" fmla="*/ 1440039 w 2690073"/>
              <a:gd name="connsiteY46" fmla="*/ 1120082 h 1230090"/>
              <a:gd name="connsiteX47" fmla="*/ 1460040 w 2690073"/>
              <a:gd name="connsiteY47" fmla="*/ 1090080 h 1230090"/>
              <a:gd name="connsiteX48" fmla="*/ 1510041 w 2690073"/>
              <a:gd name="connsiteY48" fmla="*/ 1040076 h 1230090"/>
              <a:gd name="connsiteX49" fmla="*/ 1590043 w 2690073"/>
              <a:gd name="connsiteY49" fmla="*/ 1130083 h 1230090"/>
              <a:gd name="connsiteX50" fmla="*/ 1620044 w 2690073"/>
              <a:gd name="connsiteY50" fmla="*/ 1160085 h 1230090"/>
              <a:gd name="connsiteX51" fmla="*/ 1640044 w 2690073"/>
              <a:gd name="connsiteY51" fmla="*/ 1190087 h 1230090"/>
              <a:gd name="connsiteX52" fmla="*/ 1670045 w 2690073"/>
              <a:gd name="connsiteY52" fmla="*/ 1230090 h 1230090"/>
              <a:gd name="connsiteX53" fmla="*/ 1710046 w 2690073"/>
              <a:gd name="connsiteY53" fmla="*/ 1220089 h 1230090"/>
              <a:gd name="connsiteX54" fmla="*/ 1740047 w 2690073"/>
              <a:gd name="connsiteY54" fmla="*/ 1180086 h 1230090"/>
              <a:gd name="connsiteX55" fmla="*/ 1780048 w 2690073"/>
              <a:gd name="connsiteY55" fmla="*/ 1110081 h 1230090"/>
              <a:gd name="connsiteX56" fmla="*/ 1800049 w 2690073"/>
              <a:gd name="connsiteY56" fmla="*/ 1080079 h 1230090"/>
              <a:gd name="connsiteX57" fmla="*/ 1840050 w 2690073"/>
              <a:gd name="connsiteY57" fmla="*/ 1160085 h 1230090"/>
              <a:gd name="connsiteX58" fmla="*/ 1850050 w 2690073"/>
              <a:gd name="connsiteY58" fmla="*/ 1190087 h 1230090"/>
              <a:gd name="connsiteX59" fmla="*/ 1940053 w 2690073"/>
              <a:gd name="connsiteY59" fmla="*/ 1170086 h 1230090"/>
              <a:gd name="connsiteX60" fmla="*/ 1960053 w 2690073"/>
              <a:gd name="connsiteY60" fmla="*/ 1100081 h 1230090"/>
              <a:gd name="connsiteX61" fmla="*/ 1980054 w 2690073"/>
              <a:gd name="connsiteY61" fmla="*/ 1050077 h 1230090"/>
              <a:gd name="connsiteX62" fmla="*/ 1990054 w 2690073"/>
              <a:gd name="connsiteY62" fmla="*/ 1000073 h 1230090"/>
              <a:gd name="connsiteX63" fmla="*/ 2010055 w 2690073"/>
              <a:gd name="connsiteY63" fmla="*/ 940069 h 1230090"/>
              <a:gd name="connsiteX64" fmla="*/ 2020055 w 2690073"/>
              <a:gd name="connsiteY64" fmla="*/ 880065 h 1230090"/>
              <a:gd name="connsiteX65" fmla="*/ 2040055 w 2690073"/>
              <a:gd name="connsiteY65" fmla="*/ 800059 h 1230090"/>
              <a:gd name="connsiteX66" fmla="*/ 2050056 w 2690073"/>
              <a:gd name="connsiteY66" fmla="*/ 760056 h 1230090"/>
              <a:gd name="connsiteX67" fmla="*/ 2100057 w 2690073"/>
              <a:gd name="connsiteY67" fmla="*/ 720053 h 1230090"/>
              <a:gd name="connsiteX68" fmla="*/ 2130058 w 2690073"/>
              <a:gd name="connsiteY68" fmla="*/ 690051 h 1230090"/>
              <a:gd name="connsiteX69" fmla="*/ 2200060 w 2690073"/>
              <a:gd name="connsiteY69" fmla="*/ 680050 h 1230090"/>
              <a:gd name="connsiteX70" fmla="*/ 2270062 w 2690073"/>
              <a:gd name="connsiteY70" fmla="*/ 660049 h 1230090"/>
              <a:gd name="connsiteX71" fmla="*/ 2340064 w 2690073"/>
              <a:gd name="connsiteY71" fmla="*/ 650048 h 1230090"/>
              <a:gd name="connsiteX72" fmla="*/ 2380065 w 2690073"/>
              <a:gd name="connsiteY72" fmla="*/ 610045 h 1230090"/>
              <a:gd name="connsiteX73" fmla="*/ 2410066 w 2690073"/>
              <a:gd name="connsiteY73" fmla="*/ 590043 h 1230090"/>
              <a:gd name="connsiteX74" fmla="*/ 2420066 w 2690073"/>
              <a:gd name="connsiteY74" fmla="*/ 540040 h 1230090"/>
              <a:gd name="connsiteX75" fmla="*/ 2440066 w 2690073"/>
              <a:gd name="connsiteY75" fmla="*/ 470035 h 1230090"/>
              <a:gd name="connsiteX76" fmla="*/ 2460067 w 2690073"/>
              <a:gd name="connsiteY76" fmla="*/ 330025 h 1230090"/>
              <a:gd name="connsiteX77" fmla="*/ 2480067 w 2690073"/>
              <a:gd name="connsiteY77" fmla="*/ 280021 h 1230090"/>
              <a:gd name="connsiteX78" fmla="*/ 2540069 w 2690073"/>
              <a:gd name="connsiteY78" fmla="*/ 180014 h 1230090"/>
              <a:gd name="connsiteX79" fmla="*/ 2580070 w 2690073"/>
              <a:gd name="connsiteY79" fmla="*/ 120009 h 1230090"/>
              <a:gd name="connsiteX80" fmla="*/ 2590070 w 2690073"/>
              <a:gd name="connsiteY80" fmla="*/ 90007 h 1230090"/>
              <a:gd name="connsiteX81" fmla="*/ 2610071 w 2690073"/>
              <a:gd name="connsiteY81" fmla="*/ 80006 h 1230090"/>
              <a:gd name="connsiteX82" fmla="*/ 2690073 w 2690073"/>
              <a:gd name="connsiteY82" fmla="*/ 0 h 1230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2690073" h="1230090">
                <a:moveTo>
                  <a:pt x="0" y="1010074"/>
                </a:moveTo>
                <a:lnTo>
                  <a:pt x="0" y="1010074"/>
                </a:lnTo>
                <a:cubicBezTo>
                  <a:pt x="3333" y="976738"/>
                  <a:pt x="5262" y="943232"/>
                  <a:pt x="10000" y="910067"/>
                </a:cubicBezTo>
                <a:cubicBezTo>
                  <a:pt x="11944" y="896460"/>
                  <a:pt x="17019" y="883481"/>
                  <a:pt x="20000" y="870064"/>
                </a:cubicBezTo>
                <a:cubicBezTo>
                  <a:pt x="23687" y="853471"/>
                  <a:pt x="26178" y="836623"/>
                  <a:pt x="30000" y="820060"/>
                </a:cubicBezTo>
                <a:cubicBezTo>
                  <a:pt x="32547" y="809022"/>
                  <a:pt x="48982" y="735764"/>
                  <a:pt x="60001" y="710052"/>
                </a:cubicBezTo>
                <a:cubicBezTo>
                  <a:pt x="65873" y="696349"/>
                  <a:pt x="73335" y="683383"/>
                  <a:pt x="80002" y="670049"/>
                </a:cubicBezTo>
                <a:cubicBezTo>
                  <a:pt x="85223" y="722268"/>
                  <a:pt x="73562" y="763617"/>
                  <a:pt x="110003" y="800059"/>
                </a:cubicBezTo>
                <a:cubicBezTo>
                  <a:pt x="121788" y="811845"/>
                  <a:pt x="136670" y="820060"/>
                  <a:pt x="150004" y="830061"/>
                </a:cubicBezTo>
                <a:cubicBezTo>
                  <a:pt x="201069" y="813038"/>
                  <a:pt x="166985" y="833775"/>
                  <a:pt x="190005" y="780057"/>
                </a:cubicBezTo>
                <a:cubicBezTo>
                  <a:pt x="194739" y="769010"/>
                  <a:pt x="205124" y="761038"/>
                  <a:pt x="210005" y="750055"/>
                </a:cubicBezTo>
                <a:cubicBezTo>
                  <a:pt x="218567" y="730789"/>
                  <a:pt x="223339" y="710052"/>
                  <a:pt x="230006" y="690051"/>
                </a:cubicBezTo>
                <a:lnTo>
                  <a:pt x="240006" y="660049"/>
                </a:lnTo>
                <a:cubicBezTo>
                  <a:pt x="259713" y="712604"/>
                  <a:pt x="271517" y="752571"/>
                  <a:pt x="300008" y="800059"/>
                </a:cubicBezTo>
                <a:cubicBezTo>
                  <a:pt x="328552" y="847634"/>
                  <a:pt x="360009" y="893399"/>
                  <a:pt x="390010" y="940069"/>
                </a:cubicBezTo>
                <a:cubicBezTo>
                  <a:pt x="401552" y="958024"/>
                  <a:pt x="417771" y="972586"/>
                  <a:pt x="430011" y="990073"/>
                </a:cubicBezTo>
                <a:cubicBezTo>
                  <a:pt x="477502" y="1057921"/>
                  <a:pt x="436848" y="1024632"/>
                  <a:pt x="490013" y="1060078"/>
                </a:cubicBezTo>
                <a:cubicBezTo>
                  <a:pt x="500013" y="1050077"/>
                  <a:pt x="513689" y="1042726"/>
                  <a:pt x="520014" y="1030076"/>
                </a:cubicBezTo>
                <a:cubicBezTo>
                  <a:pt x="527615" y="1014872"/>
                  <a:pt x="526327" y="996665"/>
                  <a:pt x="530014" y="980072"/>
                </a:cubicBezTo>
                <a:cubicBezTo>
                  <a:pt x="539662" y="936655"/>
                  <a:pt x="548024" y="892890"/>
                  <a:pt x="560015" y="850062"/>
                </a:cubicBezTo>
                <a:cubicBezTo>
                  <a:pt x="571384" y="809457"/>
                  <a:pt x="588432" y="770598"/>
                  <a:pt x="600016" y="730054"/>
                </a:cubicBezTo>
                <a:cubicBezTo>
                  <a:pt x="608459" y="700502"/>
                  <a:pt x="610298" y="669204"/>
                  <a:pt x="620017" y="640047"/>
                </a:cubicBezTo>
                <a:cubicBezTo>
                  <a:pt x="630399" y="608900"/>
                  <a:pt x="647825" y="580525"/>
                  <a:pt x="660018" y="550041"/>
                </a:cubicBezTo>
                <a:cubicBezTo>
                  <a:pt x="667848" y="530465"/>
                  <a:pt x="673960" y="510230"/>
                  <a:pt x="680018" y="490036"/>
                </a:cubicBezTo>
                <a:cubicBezTo>
                  <a:pt x="683967" y="476871"/>
                  <a:pt x="681432" y="460766"/>
                  <a:pt x="690018" y="450033"/>
                </a:cubicBezTo>
                <a:cubicBezTo>
                  <a:pt x="696603" y="441802"/>
                  <a:pt x="710019" y="443366"/>
                  <a:pt x="720019" y="440033"/>
                </a:cubicBezTo>
                <a:cubicBezTo>
                  <a:pt x="733353" y="470035"/>
                  <a:pt x="748057" y="499465"/>
                  <a:pt x="760020" y="530039"/>
                </a:cubicBezTo>
                <a:cubicBezTo>
                  <a:pt x="836820" y="726313"/>
                  <a:pt x="782180" y="618009"/>
                  <a:pt x="870023" y="820060"/>
                </a:cubicBezTo>
                <a:cubicBezTo>
                  <a:pt x="881911" y="847404"/>
                  <a:pt x="897416" y="873047"/>
                  <a:pt x="910024" y="900066"/>
                </a:cubicBezTo>
                <a:cubicBezTo>
                  <a:pt x="920760" y="923072"/>
                  <a:pt x="929520" y="946959"/>
                  <a:pt x="940025" y="970071"/>
                </a:cubicBezTo>
                <a:cubicBezTo>
                  <a:pt x="946194" y="983643"/>
                  <a:pt x="954154" y="996371"/>
                  <a:pt x="960026" y="1010074"/>
                </a:cubicBezTo>
                <a:cubicBezTo>
                  <a:pt x="964178" y="1019763"/>
                  <a:pt x="962572" y="1032622"/>
                  <a:pt x="970026" y="1040076"/>
                </a:cubicBezTo>
                <a:cubicBezTo>
                  <a:pt x="977480" y="1047530"/>
                  <a:pt x="990027" y="1046743"/>
                  <a:pt x="1000027" y="1050077"/>
                </a:cubicBezTo>
                <a:cubicBezTo>
                  <a:pt x="1016694" y="1033409"/>
                  <a:pt x="1035886" y="1018930"/>
                  <a:pt x="1050028" y="1000073"/>
                </a:cubicBezTo>
                <a:cubicBezTo>
                  <a:pt x="1056353" y="991640"/>
                  <a:pt x="1055877" y="979760"/>
                  <a:pt x="1060029" y="970071"/>
                </a:cubicBezTo>
                <a:cubicBezTo>
                  <a:pt x="1065901" y="956368"/>
                  <a:pt x="1074157" y="943771"/>
                  <a:pt x="1080029" y="930068"/>
                </a:cubicBezTo>
                <a:cubicBezTo>
                  <a:pt x="1084181" y="920379"/>
                  <a:pt x="1084182" y="908837"/>
                  <a:pt x="1090029" y="900066"/>
                </a:cubicBezTo>
                <a:cubicBezTo>
                  <a:pt x="1097874" y="888298"/>
                  <a:pt x="1110030" y="880065"/>
                  <a:pt x="1120030" y="870064"/>
                </a:cubicBezTo>
                <a:cubicBezTo>
                  <a:pt x="1123364" y="886732"/>
                  <a:pt x="1123929" y="904203"/>
                  <a:pt x="1130031" y="920068"/>
                </a:cubicBezTo>
                <a:cubicBezTo>
                  <a:pt x="1140734" y="947897"/>
                  <a:pt x="1160604" y="971787"/>
                  <a:pt x="1170032" y="1000073"/>
                </a:cubicBezTo>
                <a:cubicBezTo>
                  <a:pt x="1183832" y="1041478"/>
                  <a:pt x="1174185" y="1021304"/>
                  <a:pt x="1200032" y="1060078"/>
                </a:cubicBezTo>
                <a:cubicBezTo>
                  <a:pt x="1210032" y="1053411"/>
                  <a:pt x="1221534" y="1048575"/>
                  <a:pt x="1230033" y="1040076"/>
                </a:cubicBezTo>
                <a:cubicBezTo>
                  <a:pt x="1241819" y="1028290"/>
                  <a:pt x="1243449" y="1001731"/>
                  <a:pt x="1260034" y="1000073"/>
                </a:cubicBezTo>
                <a:cubicBezTo>
                  <a:pt x="1285295" y="997547"/>
                  <a:pt x="1306702" y="1020075"/>
                  <a:pt x="1330036" y="1030076"/>
                </a:cubicBezTo>
                <a:cubicBezTo>
                  <a:pt x="1340036" y="1040077"/>
                  <a:pt x="1349172" y="1051024"/>
                  <a:pt x="1360037" y="1060078"/>
                </a:cubicBezTo>
                <a:cubicBezTo>
                  <a:pt x="1369270" y="1067772"/>
                  <a:pt x="1381539" y="1071580"/>
                  <a:pt x="1390038" y="1080079"/>
                </a:cubicBezTo>
                <a:cubicBezTo>
                  <a:pt x="1435272" y="1125315"/>
                  <a:pt x="1381632" y="1100612"/>
                  <a:pt x="1440039" y="1120082"/>
                </a:cubicBezTo>
                <a:cubicBezTo>
                  <a:pt x="1446706" y="1110081"/>
                  <a:pt x="1452125" y="1099126"/>
                  <a:pt x="1460040" y="1090080"/>
                </a:cubicBezTo>
                <a:cubicBezTo>
                  <a:pt x="1475561" y="1072340"/>
                  <a:pt x="1510041" y="1040076"/>
                  <a:pt x="1510041" y="1040076"/>
                </a:cubicBezTo>
                <a:cubicBezTo>
                  <a:pt x="1597410" y="1075026"/>
                  <a:pt x="1533459" y="1035773"/>
                  <a:pt x="1590043" y="1130083"/>
                </a:cubicBezTo>
                <a:cubicBezTo>
                  <a:pt x="1597319" y="1142211"/>
                  <a:pt x="1610990" y="1149220"/>
                  <a:pt x="1620044" y="1160085"/>
                </a:cubicBezTo>
                <a:cubicBezTo>
                  <a:pt x="1627738" y="1169318"/>
                  <a:pt x="1633058" y="1180307"/>
                  <a:pt x="1640044" y="1190087"/>
                </a:cubicBezTo>
                <a:cubicBezTo>
                  <a:pt x="1649732" y="1203650"/>
                  <a:pt x="1660045" y="1216756"/>
                  <a:pt x="1670045" y="1230090"/>
                </a:cubicBezTo>
                <a:cubicBezTo>
                  <a:pt x="1683379" y="1226756"/>
                  <a:pt x="1698862" y="1228078"/>
                  <a:pt x="1710046" y="1220089"/>
                </a:cubicBezTo>
                <a:cubicBezTo>
                  <a:pt x="1723609" y="1210401"/>
                  <a:pt x="1730359" y="1193649"/>
                  <a:pt x="1740047" y="1180086"/>
                </a:cubicBezTo>
                <a:cubicBezTo>
                  <a:pt x="1774858" y="1131349"/>
                  <a:pt x="1746561" y="1168686"/>
                  <a:pt x="1780048" y="1110081"/>
                </a:cubicBezTo>
                <a:cubicBezTo>
                  <a:pt x="1786011" y="1099645"/>
                  <a:pt x="1793382" y="1090080"/>
                  <a:pt x="1800049" y="1080079"/>
                </a:cubicBezTo>
                <a:cubicBezTo>
                  <a:pt x="1822599" y="1147734"/>
                  <a:pt x="1792818" y="1065616"/>
                  <a:pt x="1840050" y="1160085"/>
                </a:cubicBezTo>
                <a:cubicBezTo>
                  <a:pt x="1844764" y="1169514"/>
                  <a:pt x="1846717" y="1180086"/>
                  <a:pt x="1850050" y="1190087"/>
                </a:cubicBezTo>
                <a:cubicBezTo>
                  <a:pt x="1880051" y="1183420"/>
                  <a:pt x="1916267" y="1189548"/>
                  <a:pt x="1940053" y="1170086"/>
                </a:cubicBezTo>
                <a:cubicBezTo>
                  <a:pt x="1958836" y="1154718"/>
                  <a:pt x="1952379" y="1123104"/>
                  <a:pt x="1960053" y="1100081"/>
                </a:cubicBezTo>
                <a:cubicBezTo>
                  <a:pt x="1965730" y="1083050"/>
                  <a:pt x="1973387" y="1066745"/>
                  <a:pt x="1980054" y="1050077"/>
                </a:cubicBezTo>
                <a:cubicBezTo>
                  <a:pt x="1983387" y="1033409"/>
                  <a:pt x="1985582" y="1016472"/>
                  <a:pt x="1990054" y="1000073"/>
                </a:cubicBezTo>
                <a:cubicBezTo>
                  <a:pt x="1995601" y="979733"/>
                  <a:pt x="2004942" y="960523"/>
                  <a:pt x="2010055" y="940069"/>
                </a:cubicBezTo>
                <a:cubicBezTo>
                  <a:pt x="2014973" y="920397"/>
                  <a:pt x="2016428" y="900015"/>
                  <a:pt x="2020055" y="880065"/>
                </a:cubicBezTo>
                <a:cubicBezTo>
                  <a:pt x="2035301" y="796204"/>
                  <a:pt x="2022709" y="860773"/>
                  <a:pt x="2040055" y="800059"/>
                </a:cubicBezTo>
                <a:cubicBezTo>
                  <a:pt x="2043831" y="786843"/>
                  <a:pt x="2043909" y="772350"/>
                  <a:pt x="2050056" y="760056"/>
                </a:cubicBezTo>
                <a:cubicBezTo>
                  <a:pt x="2058370" y="743427"/>
                  <a:pt x="2087941" y="730150"/>
                  <a:pt x="2100057" y="720053"/>
                </a:cubicBezTo>
                <a:cubicBezTo>
                  <a:pt x="2110922" y="710999"/>
                  <a:pt x="2116927" y="695304"/>
                  <a:pt x="2130058" y="690051"/>
                </a:cubicBezTo>
                <a:cubicBezTo>
                  <a:pt x="2151943" y="681297"/>
                  <a:pt x="2176726" y="683384"/>
                  <a:pt x="2200060" y="680050"/>
                </a:cubicBezTo>
                <a:cubicBezTo>
                  <a:pt x="2225769" y="671480"/>
                  <a:pt x="2242431" y="665073"/>
                  <a:pt x="2270062" y="660049"/>
                </a:cubicBezTo>
                <a:cubicBezTo>
                  <a:pt x="2293253" y="655832"/>
                  <a:pt x="2316730" y="653382"/>
                  <a:pt x="2340064" y="650048"/>
                </a:cubicBezTo>
                <a:cubicBezTo>
                  <a:pt x="2405518" y="628228"/>
                  <a:pt x="2341276" y="658533"/>
                  <a:pt x="2380065" y="610045"/>
                </a:cubicBezTo>
                <a:cubicBezTo>
                  <a:pt x="2387573" y="600660"/>
                  <a:pt x="2400066" y="596710"/>
                  <a:pt x="2410066" y="590043"/>
                </a:cubicBezTo>
                <a:cubicBezTo>
                  <a:pt x="2413399" y="573375"/>
                  <a:pt x="2415944" y="556530"/>
                  <a:pt x="2420066" y="540040"/>
                </a:cubicBezTo>
                <a:cubicBezTo>
                  <a:pt x="2425952" y="516496"/>
                  <a:pt x="2435525" y="493875"/>
                  <a:pt x="2440066" y="470035"/>
                </a:cubicBezTo>
                <a:cubicBezTo>
                  <a:pt x="2448887" y="423724"/>
                  <a:pt x="2450355" y="376158"/>
                  <a:pt x="2460067" y="330025"/>
                </a:cubicBezTo>
                <a:cubicBezTo>
                  <a:pt x="2463765" y="312458"/>
                  <a:pt x="2472776" y="296426"/>
                  <a:pt x="2480067" y="280021"/>
                </a:cubicBezTo>
                <a:cubicBezTo>
                  <a:pt x="2500566" y="233896"/>
                  <a:pt x="2508330" y="227625"/>
                  <a:pt x="2540069" y="180014"/>
                </a:cubicBezTo>
                <a:lnTo>
                  <a:pt x="2580070" y="120009"/>
                </a:lnTo>
                <a:cubicBezTo>
                  <a:pt x="2583403" y="110008"/>
                  <a:pt x="2583745" y="98440"/>
                  <a:pt x="2590070" y="90007"/>
                </a:cubicBezTo>
                <a:cubicBezTo>
                  <a:pt x="2594542" y="84044"/>
                  <a:pt x="2603404" y="83340"/>
                  <a:pt x="2610071" y="80006"/>
                </a:cubicBezTo>
                <a:lnTo>
                  <a:pt x="2690073" y="0"/>
                </a:ln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2014124"/>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Overlaps</a:t>
            </a:r>
            <a:endParaRPr lang="en-US" dirty="0">
              <a:solidFill>
                <a:srgbClr val="000000"/>
              </a:solidFill>
            </a:endParaRPr>
          </a:p>
        </p:txBody>
      </p:sp>
      <p:sp>
        <p:nvSpPr>
          <p:cNvPr id="6" name="Content Placeholder 2"/>
          <p:cNvSpPr>
            <a:spLocks noGrp="1"/>
          </p:cNvSpPr>
          <p:nvPr>
            <p:ph idx="1"/>
          </p:nvPr>
        </p:nvSpPr>
        <p:spPr>
          <a:xfrm>
            <a:off x="457200" y="1600200"/>
            <a:ext cx="8229600" cy="4525963"/>
          </a:xfrm>
          <a:ln/>
        </p:spPr>
        <p:style>
          <a:lnRef idx="2">
            <a:schemeClr val="dk1"/>
          </a:lnRef>
          <a:fillRef idx="1">
            <a:schemeClr val="lt1"/>
          </a:fillRef>
          <a:effectRef idx="0">
            <a:schemeClr val="dk1"/>
          </a:effectRef>
          <a:fontRef idx="minor">
            <a:schemeClr val="dk1"/>
          </a:fontRef>
        </p:style>
        <p:txBody>
          <a:bodyPr/>
          <a:lstStyle/>
          <a:p>
            <a:pPr marL="0" indent="0">
              <a:buNone/>
            </a:pPr>
            <a:endParaRPr lang="en-US" dirty="0"/>
          </a:p>
        </p:txBody>
      </p:sp>
      <p:sp>
        <p:nvSpPr>
          <p:cNvPr id="7" name="TextBox 6"/>
          <p:cNvSpPr txBox="1"/>
          <p:nvPr/>
        </p:nvSpPr>
        <p:spPr>
          <a:xfrm>
            <a:off x="1590043" y="6130443"/>
            <a:ext cx="1353255" cy="646331"/>
          </a:xfrm>
          <a:prstGeom prst="rect">
            <a:avLst/>
          </a:prstGeom>
          <a:noFill/>
        </p:spPr>
        <p:txBody>
          <a:bodyPr wrap="none" rtlCol="0">
            <a:spAutoFit/>
          </a:bodyPr>
          <a:lstStyle/>
          <a:p>
            <a:r>
              <a:rPr lang="en-US" sz="3600" dirty="0" smtClean="0"/>
              <a:t>Figure</a:t>
            </a:r>
            <a:endParaRPr lang="en-US" sz="3600" dirty="0"/>
          </a:p>
        </p:txBody>
      </p:sp>
      <p:cxnSp>
        <p:nvCxnSpPr>
          <p:cNvPr id="8" name="Straight Arrow Connector 7"/>
          <p:cNvCxnSpPr/>
          <p:nvPr/>
        </p:nvCxnSpPr>
        <p:spPr>
          <a:xfrm flipV="1">
            <a:off x="3080084" y="5661129"/>
            <a:ext cx="900025" cy="930068"/>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710019" y="1780130"/>
            <a:ext cx="3270090" cy="176012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2800" dirty="0"/>
          </a:p>
        </p:txBody>
      </p:sp>
      <p:sp>
        <p:nvSpPr>
          <p:cNvPr id="10" name="TextBox 9"/>
          <p:cNvSpPr txBox="1"/>
          <p:nvPr/>
        </p:nvSpPr>
        <p:spPr>
          <a:xfrm>
            <a:off x="5092534" y="2352557"/>
            <a:ext cx="1628496" cy="646331"/>
          </a:xfrm>
          <a:prstGeom prst="rect">
            <a:avLst/>
          </a:prstGeom>
          <a:noFill/>
        </p:spPr>
        <p:txBody>
          <a:bodyPr wrap="none" rtlCol="0">
            <a:spAutoFit/>
          </a:bodyPr>
          <a:lstStyle/>
          <a:p>
            <a:r>
              <a:rPr lang="en-US" sz="3600" dirty="0"/>
              <a:t>S</a:t>
            </a:r>
            <a:r>
              <a:rPr lang="en-US" sz="3600" dirty="0" smtClean="0"/>
              <a:t>ubplot</a:t>
            </a:r>
            <a:endParaRPr lang="en-US" sz="3600" dirty="0"/>
          </a:p>
        </p:txBody>
      </p:sp>
      <p:cxnSp>
        <p:nvCxnSpPr>
          <p:cNvPr id="11" name="Straight Arrow Connector 10"/>
          <p:cNvCxnSpPr/>
          <p:nvPr/>
        </p:nvCxnSpPr>
        <p:spPr>
          <a:xfrm flipH="1" flipV="1">
            <a:off x="3680101" y="2500183"/>
            <a:ext cx="1412433" cy="270019"/>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4" name="Freeform 3"/>
          <p:cNvSpPr/>
          <p:nvPr/>
        </p:nvSpPr>
        <p:spPr>
          <a:xfrm>
            <a:off x="1010028" y="1940141"/>
            <a:ext cx="2690073" cy="1230090"/>
          </a:xfrm>
          <a:custGeom>
            <a:avLst/>
            <a:gdLst>
              <a:gd name="connsiteX0" fmla="*/ 0 w 2690073"/>
              <a:gd name="connsiteY0" fmla="*/ 1010074 h 1230090"/>
              <a:gd name="connsiteX1" fmla="*/ 0 w 2690073"/>
              <a:gd name="connsiteY1" fmla="*/ 1010074 h 1230090"/>
              <a:gd name="connsiteX2" fmla="*/ 10000 w 2690073"/>
              <a:gd name="connsiteY2" fmla="*/ 910067 h 1230090"/>
              <a:gd name="connsiteX3" fmla="*/ 20000 w 2690073"/>
              <a:gd name="connsiteY3" fmla="*/ 870064 h 1230090"/>
              <a:gd name="connsiteX4" fmla="*/ 30000 w 2690073"/>
              <a:gd name="connsiteY4" fmla="*/ 820060 h 1230090"/>
              <a:gd name="connsiteX5" fmla="*/ 60001 w 2690073"/>
              <a:gd name="connsiteY5" fmla="*/ 710052 h 1230090"/>
              <a:gd name="connsiteX6" fmla="*/ 80002 w 2690073"/>
              <a:gd name="connsiteY6" fmla="*/ 670049 h 1230090"/>
              <a:gd name="connsiteX7" fmla="*/ 110003 w 2690073"/>
              <a:gd name="connsiteY7" fmla="*/ 800059 h 1230090"/>
              <a:gd name="connsiteX8" fmla="*/ 150004 w 2690073"/>
              <a:gd name="connsiteY8" fmla="*/ 830061 h 1230090"/>
              <a:gd name="connsiteX9" fmla="*/ 190005 w 2690073"/>
              <a:gd name="connsiteY9" fmla="*/ 780057 h 1230090"/>
              <a:gd name="connsiteX10" fmla="*/ 210005 w 2690073"/>
              <a:gd name="connsiteY10" fmla="*/ 750055 h 1230090"/>
              <a:gd name="connsiteX11" fmla="*/ 230006 w 2690073"/>
              <a:gd name="connsiteY11" fmla="*/ 690051 h 1230090"/>
              <a:gd name="connsiteX12" fmla="*/ 240006 w 2690073"/>
              <a:gd name="connsiteY12" fmla="*/ 660049 h 1230090"/>
              <a:gd name="connsiteX13" fmla="*/ 300008 w 2690073"/>
              <a:gd name="connsiteY13" fmla="*/ 800059 h 1230090"/>
              <a:gd name="connsiteX14" fmla="*/ 390010 w 2690073"/>
              <a:gd name="connsiteY14" fmla="*/ 940069 h 1230090"/>
              <a:gd name="connsiteX15" fmla="*/ 430011 w 2690073"/>
              <a:gd name="connsiteY15" fmla="*/ 990073 h 1230090"/>
              <a:gd name="connsiteX16" fmla="*/ 490013 w 2690073"/>
              <a:gd name="connsiteY16" fmla="*/ 1060078 h 1230090"/>
              <a:gd name="connsiteX17" fmla="*/ 520014 w 2690073"/>
              <a:gd name="connsiteY17" fmla="*/ 1030076 h 1230090"/>
              <a:gd name="connsiteX18" fmla="*/ 530014 w 2690073"/>
              <a:gd name="connsiteY18" fmla="*/ 980072 h 1230090"/>
              <a:gd name="connsiteX19" fmla="*/ 560015 w 2690073"/>
              <a:gd name="connsiteY19" fmla="*/ 850062 h 1230090"/>
              <a:gd name="connsiteX20" fmla="*/ 600016 w 2690073"/>
              <a:gd name="connsiteY20" fmla="*/ 730054 h 1230090"/>
              <a:gd name="connsiteX21" fmla="*/ 620017 w 2690073"/>
              <a:gd name="connsiteY21" fmla="*/ 640047 h 1230090"/>
              <a:gd name="connsiteX22" fmla="*/ 660018 w 2690073"/>
              <a:gd name="connsiteY22" fmla="*/ 550041 h 1230090"/>
              <a:gd name="connsiteX23" fmla="*/ 680018 w 2690073"/>
              <a:gd name="connsiteY23" fmla="*/ 490036 h 1230090"/>
              <a:gd name="connsiteX24" fmla="*/ 690018 w 2690073"/>
              <a:gd name="connsiteY24" fmla="*/ 450033 h 1230090"/>
              <a:gd name="connsiteX25" fmla="*/ 720019 w 2690073"/>
              <a:gd name="connsiteY25" fmla="*/ 440033 h 1230090"/>
              <a:gd name="connsiteX26" fmla="*/ 760020 w 2690073"/>
              <a:gd name="connsiteY26" fmla="*/ 530039 h 1230090"/>
              <a:gd name="connsiteX27" fmla="*/ 870023 w 2690073"/>
              <a:gd name="connsiteY27" fmla="*/ 820060 h 1230090"/>
              <a:gd name="connsiteX28" fmla="*/ 910024 w 2690073"/>
              <a:gd name="connsiteY28" fmla="*/ 900066 h 1230090"/>
              <a:gd name="connsiteX29" fmla="*/ 940025 w 2690073"/>
              <a:gd name="connsiteY29" fmla="*/ 970071 h 1230090"/>
              <a:gd name="connsiteX30" fmla="*/ 960026 w 2690073"/>
              <a:gd name="connsiteY30" fmla="*/ 1010074 h 1230090"/>
              <a:gd name="connsiteX31" fmla="*/ 970026 w 2690073"/>
              <a:gd name="connsiteY31" fmla="*/ 1040076 h 1230090"/>
              <a:gd name="connsiteX32" fmla="*/ 1000027 w 2690073"/>
              <a:gd name="connsiteY32" fmla="*/ 1050077 h 1230090"/>
              <a:gd name="connsiteX33" fmla="*/ 1050028 w 2690073"/>
              <a:gd name="connsiteY33" fmla="*/ 1000073 h 1230090"/>
              <a:gd name="connsiteX34" fmla="*/ 1060029 w 2690073"/>
              <a:gd name="connsiteY34" fmla="*/ 970071 h 1230090"/>
              <a:gd name="connsiteX35" fmla="*/ 1080029 w 2690073"/>
              <a:gd name="connsiteY35" fmla="*/ 930068 h 1230090"/>
              <a:gd name="connsiteX36" fmla="*/ 1090029 w 2690073"/>
              <a:gd name="connsiteY36" fmla="*/ 900066 h 1230090"/>
              <a:gd name="connsiteX37" fmla="*/ 1120030 w 2690073"/>
              <a:gd name="connsiteY37" fmla="*/ 870064 h 1230090"/>
              <a:gd name="connsiteX38" fmla="*/ 1130031 w 2690073"/>
              <a:gd name="connsiteY38" fmla="*/ 920068 h 1230090"/>
              <a:gd name="connsiteX39" fmla="*/ 1170032 w 2690073"/>
              <a:gd name="connsiteY39" fmla="*/ 1000073 h 1230090"/>
              <a:gd name="connsiteX40" fmla="*/ 1200032 w 2690073"/>
              <a:gd name="connsiteY40" fmla="*/ 1060078 h 1230090"/>
              <a:gd name="connsiteX41" fmla="*/ 1230033 w 2690073"/>
              <a:gd name="connsiteY41" fmla="*/ 1040076 h 1230090"/>
              <a:gd name="connsiteX42" fmla="*/ 1260034 w 2690073"/>
              <a:gd name="connsiteY42" fmla="*/ 1000073 h 1230090"/>
              <a:gd name="connsiteX43" fmla="*/ 1330036 w 2690073"/>
              <a:gd name="connsiteY43" fmla="*/ 1030076 h 1230090"/>
              <a:gd name="connsiteX44" fmla="*/ 1360037 w 2690073"/>
              <a:gd name="connsiteY44" fmla="*/ 1060078 h 1230090"/>
              <a:gd name="connsiteX45" fmla="*/ 1390038 w 2690073"/>
              <a:gd name="connsiteY45" fmla="*/ 1080079 h 1230090"/>
              <a:gd name="connsiteX46" fmla="*/ 1440039 w 2690073"/>
              <a:gd name="connsiteY46" fmla="*/ 1120082 h 1230090"/>
              <a:gd name="connsiteX47" fmla="*/ 1460040 w 2690073"/>
              <a:gd name="connsiteY47" fmla="*/ 1090080 h 1230090"/>
              <a:gd name="connsiteX48" fmla="*/ 1510041 w 2690073"/>
              <a:gd name="connsiteY48" fmla="*/ 1040076 h 1230090"/>
              <a:gd name="connsiteX49" fmla="*/ 1590043 w 2690073"/>
              <a:gd name="connsiteY49" fmla="*/ 1130083 h 1230090"/>
              <a:gd name="connsiteX50" fmla="*/ 1620044 w 2690073"/>
              <a:gd name="connsiteY50" fmla="*/ 1160085 h 1230090"/>
              <a:gd name="connsiteX51" fmla="*/ 1640044 w 2690073"/>
              <a:gd name="connsiteY51" fmla="*/ 1190087 h 1230090"/>
              <a:gd name="connsiteX52" fmla="*/ 1670045 w 2690073"/>
              <a:gd name="connsiteY52" fmla="*/ 1230090 h 1230090"/>
              <a:gd name="connsiteX53" fmla="*/ 1710046 w 2690073"/>
              <a:gd name="connsiteY53" fmla="*/ 1220089 h 1230090"/>
              <a:gd name="connsiteX54" fmla="*/ 1740047 w 2690073"/>
              <a:gd name="connsiteY54" fmla="*/ 1180086 h 1230090"/>
              <a:gd name="connsiteX55" fmla="*/ 1780048 w 2690073"/>
              <a:gd name="connsiteY55" fmla="*/ 1110081 h 1230090"/>
              <a:gd name="connsiteX56" fmla="*/ 1800049 w 2690073"/>
              <a:gd name="connsiteY56" fmla="*/ 1080079 h 1230090"/>
              <a:gd name="connsiteX57" fmla="*/ 1840050 w 2690073"/>
              <a:gd name="connsiteY57" fmla="*/ 1160085 h 1230090"/>
              <a:gd name="connsiteX58" fmla="*/ 1850050 w 2690073"/>
              <a:gd name="connsiteY58" fmla="*/ 1190087 h 1230090"/>
              <a:gd name="connsiteX59" fmla="*/ 1940053 w 2690073"/>
              <a:gd name="connsiteY59" fmla="*/ 1170086 h 1230090"/>
              <a:gd name="connsiteX60" fmla="*/ 1960053 w 2690073"/>
              <a:gd name="connsiteY60" fmla="*/ 1100081 h 1230090"/>
              <a:gd name="connsiteX61" fmla="*/ 1980054 w 2690073"/>
              <a:gd name="connsiteY61" fmla="*/ 1050077 h 1230090"/>
              <a:gd name="connsiteX62" fmla="*/ 1990054 w 2690073"/>
              <a:gd name="connsiteY62" fmla="*/ 1000073 h 1230090"/>
              <a:gd name="connsiteX63" fmla="*/ 2010055 w 2690073"/>
              <a:gd name="connsiteY63" fmla="*/ 940069 h 1230090"/>
              <a:gd name="connsiteX64" fmla="*/ 2020055 w 2690073"/>
              <a:gd name="connsiteY64" fmla="*/ 880065 h 1230090"/>
              <a:gd name="connsiteX65" fmla="*/ 2040055 w 2690073"/>
              <a:gd name="connsiteY65" fmla="*/ 800059 h 1230090"/>
              <a:gd name="connsiteX66" fmla="*/ 2050056 w 2690073"/>
              <a:gd name="connsiteY66" fmla="*/ 760056 h 1230090"/>
              <a:gd name="connsiteX67" fmla="*/ 2100057 w 2690073"/>
              <a:gd name="connsiteY67" fmla="*/ 720053 h 1230090"/>
              <a:gd name="connsiteX68" fmla="*/ 2130058 w 2690073"/>
              <a:gd name="connsiteY68" fmla="*/ 690051 h 1230090"/>
              <a:gd name="connsiteX69" fmla="*/ 2200060 w 2690073"/>
              <a:gd name="connsiteY69" fmla="*/ 680050 h 1230090"/>
              <a:gd name="connsiteX70" fmla="*/ 2270062 w 2690073"/>
              <a:gd name="connsiteY70" fmla="*/ 660049 h 1230090"/>
              <a:gd name="connsiteX71" fmla="*/ 2340064 w 2690073"/>
              <a:gd name="connsiteY71" fmla="*/ 650048 h 1230090"/>
              <a:gd name="connsiteX72" fmla="*/ 2380065 w 2690073"/>
              <a:gd name="connsiteY72" fmla="*/ 610045 h 1230090"/>
              <a:gd name="connsiteX73" fmla="*/ 2410066 w 2690073"/>
              <a:gd name="connsiteY73" fmla="*/ 590043 h 1230090"/>
              <a:gd name="connsiteX74" fmla="*/ 2420066 w 2690073"/>
              <a:gd name="connsiteY74" fmla="*/ 540040 h 1230090"/>
              <a:gd name="connsiteX75" fmla="*/ 2440066 w 2690073"/>
              <a:gd name="connsiteY75" fmla="*/ 470035 h 1230090"/>
              <a:gd name="connsiteX76" fmla="*/ 2460067 w 2690073"/>
              <a:gd name="connsiteY76" fmla="*/ 330025 h 1230090"/>
              <a:gd name="connsiteX77" fmla="*/ 2480067 w 2690073"/>
              <a:gd name="connsiteY77" fmla="*/ 280021 h 1230090"/>
              <a:gd name="connsiteX78" fmla="*/ 2540069 w 2690073"/>
              <a:gd name="connsiteY78" fmla="*/ 180014 h 1230090"/>
              <a:gd name="connsiteX79" fmla="*/ 2580070 w 2690073"/>
              <a:gd name="connsiteY79" fmla="*/ 120009 h 1230090"/>
              <a:gd name="connsiteX80" fmla="*/ 2590070 w 2690073"/>
              <a:gd name="connsiteY80" fmla="*/ 90007 h 1230090"/>
              <a:gd name="connsiteX81" fmla="*/ 2610071 w 2690073"/>
              <a:gd name="connsiteY81" fmla="*/ 80006 h 1230090"/>
              <a:gd name="connsiteX82" fmla="*/ 2690073 w 2690073"/>
              <a:gd name="connsiteY82" fmla="*/ 0 h 1230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2690073" h="1230090">
                <a:moveTo>
                  <a:pt x="0" y="1010074"/>
                </a:moveTo>
                <a:lnTo>
                  <a:pt x="0" y="1010074"/>
                </a:lnTo>
                <a:cubicBezTo>
                  <a:pt x="3333" y="976738"/>
                  <a:pt x="5262" y="943232"/>
                  <a:pt x="10000" y="910067"/>
                </a:cubicBezTo>
                <a:cubicBezTo>
                  <a:pt x="11944" y="896460"/>
                  <a:pt x="17019" y="883481"/>
                  <a:pt x="20000" y="870064"/>
                </a:cubicBezTo>
                <a:cubicBezTo>
                  <a:pt x="23687" y="853471"/>
                  <a:pt x="26178" y="836623"/>
                  <a:pt x="30000" y="820060"/>
                </a:cubicBezTo>
                <a:cubicBezTo>
                  <a:pt x="32547" y="809022"/>
                  <a:pt x="48982" y="735764"/>
                  <a:pt x="60001" y="710052"/>
                </a:cubicBezTo>
                <a:cubicBezTo>
                  <a:pt x="65873" y="696349"/>
                  <a:pt x="73335" y="683383"/>
                  <a:pt x="80002" y="670049"/>
                </a:cubicBezTo>
                <a:cubicBezTo>
                  <a:pt x="85223" y="722268"/>
                  <a:pt x="73562" y="763617"/>
                  <a:pt x="110003" y="800059"/>
                </a:cubicBezTo>
                <a:cubicBezTo>
                  <a:pt x="121788" y="811845"/>
                  <a:pt x="136670" y="820060"/>
                  <a:pt x="150004" y="830061"/>
                </a:cubicBezTo>
                <a:cubicBezTo>
                  <a:pt x="201069" y="813038"/>
                  <a:pt x="166985" y="833775"/>
                  <a:pt x="190005" y="780057"/>
                </a:cubicBezTo>
                <a:cubicBezTo>
                  <a:pt x="194739" y="769010"/>
                  <a:pt x="205124" y="761038"/>
                  <a:pt x="210005" y="750055"/>
                </a:cubicBezTo>
                <a:cubicBezTo>
                  <a:pt x="218567" y="730789"/>
                  <a:pt x="223339" y="710052"/>
                  <a:pt x="230006" y="690051"/>
                </a:cubicBezTo>
                <a:lnTo>
                  <a:pt x="240006" y="660049"/>
                </a:lnTo>
                <a:cubicBezTo>
                  <a:pt x="259713" y="712604"/>
                  <a:pt x="271517" y="752571"/>
                  <a:pt x="300008" y="800059"/>
                </a:cubicBezTo>
                <a:cubicBezTo>
                  <a:pt x="328552" y="847634"/>
                  <a:pt x="360009" y="893399"/>
                  <a:pt x="390010" y="940069"/>
                </a:cubicBezTo>
                <a:cubicBezTo>
                  <a:pt x="401552" y="958024"/>
                  <a:pt x="417771" y="972586"/>
                  <a:pt x="430011" y="990073"/>
                </a:cubicBezTo>
                <a:cubicBezTo>
                  <a:pt x="477502" y="1057921"/>
                  <a:pt x="436848" y="1024632"/>
                  <a:pt x="490013" y="1060078"/>
                </a:cubicBezTo>
                <a:cubicBezTo>
                  <a:pt x="500013" y="1050077"/>
                  <a:pt x="513689" y="1042726"/>
                  <a:pt x="520014" y="1030076"/>
                </a:cubicBezTo>
                <a:cubicBezTo>
                  <a:pt x="527615" y="1014872"/>
                  <a:pt x="526327" y="996665"/>
                  <a:pt x="530014" y="980072"/>
                </a:cubicBezTo>
                <a:cubicBezTo>
                  <a:pt x="539662" y="936655"/>
                  <a:pt x="548024" y="892890"/>
                  <a:pt x="560015" y="850062"/>
                </a:cubicBezTo>
                <a:cubicBezTo>
                  <a:pt x="571384" y="809457"/>
                  <a:pt x="588432" y="770598"/>
                  <a:pt x="600016" y="730054"/>
                </a:cubicBezTo>
                <a:cubicBezTo>
                  <a:pt x="608459" y="700502"/>
                  <a:pt x="610298" y="669204"/>
                  <a:pt x="620017" y="640047"/>
                </a:cubicBezTo>
                <a:cubicBezTo>
                  <a:pt x="630399" y="608900"/>
                  <a:pt x="647825" y="580525"/>
                  <a:pt x="660018" y="550041"/>
                </a:cubicBezTo>
                <a:cubicBezTo>
                  <a:pt x="667848" y="530465"/>
                  <a:pt x="673960" y="510230"/>
                  <a:pt x="680018" y="490036"/>
                </a:cubicBezTo>
                <a:cubicBezTo>
                  <a:pt x="683967" y="476871"/>
                  <a:pt x="681432" y="460766"/>
                  <a:pt x="690018" y="450033"/>
                </a:cubicBezTo>
                <a:cubicBezTo>
                  <a:pt x="696603" y="441802"/>
                  <a:pt x="710019" y="443366"/>
                  <a:pt x="720019" y="440033"/>
                </a:cubicBezTo>
                <a:cubicBezTo>
                  <a:pt x="733353" y="470035"/>
                  <a:pt x="748057" y="499465"/>
                  <a:pt x="760020" y="530039"/>
                </a:cubicBezTo>
                <a:cubicBezTo>
                  <a:pt x="836820" y="726313"/>
                  <a:pt x="782180" y="618009"/>
                  <a:pt x="870023" y="820060"/>
                </a:cubicBezTo>
                <a:cubicBezTo>
                  <a:pt x="881911" y="847404"/>
                  <a:pt x="897416" y="873047"/>
                  <a:pt x="910024" y="900066"/>
                </a:cubicBezTo>
                <a:cubicBezTo>
                  <a:pt x="920760" y="923072"/>
                  <a:pt x="929520" y="946959"/>
                  <a:pt x="940025" y="970071"/>
                </a:cubicBezTo>
                <a:cubicBezTo>
                  <a:pt x="946194" y="983643"/>
                  <a:pt x="954154" y="996371"/>
                  <a:pt x="960026" y="1010074"/>
                </a:cubicBezTo>
                <a:cubicBezTo>
                  <a:pt x="964178" y="1019763"/>
                  <a:pt x="962572" y="1032622"/>
                  <a:pt x="970026" y="1040076"/>
                </a:cubicBezTo>
                <a:cubicBezTo>
                  <a:pt x="977480" y="1047530"/>
                  <a:pt x="990027" y="1046743"/>
                  <a:pt x="1000027" y="1050077"/>
                </a:cubicBezTo>
                <a:cubicBezTo>
                  <a:pt x="1016694" y="1033409"/>
                  <a:pt x="1035886" y="1018930"/>
                  <a:pt x="1050028" y="1000073"/>
                </a:cubicBezTo>
                <a:cubicBezTo>
                  <a:pt x="1056353" y="991640"/>
                  <a:pt x="1055877" y="979760"/>
                  <a:pt x="1060029" y="970071"/>
                </a:cubicBezTo>
                <a:cubicBezTo>
                  <a:pt x="1065901" y="956368"/>
                  <a:pt x="1074157" y="943771"/>
                  <a:pt x="1080029" y="930068"/>
                </a:cubicBezTo>
                <a:cubicBezTo>
                  <a:pt x="1084181" y="920379"/>
                  <a:pt x="1084182" y="908837"/>
                  <a:pt x="1090029" y="900066"/>
                </a:cubicBezTo>
                <a:cubicBezTo>
                  <a:pt x="1097874" y="888298"/>
                  <a:pt x="1110030" y="880065"/>
                  <a:pt x="1120030" y="870064"/>
                </a:cubicBezTo>
                <a:cubicBezTo>
                  <a:pt x="1123364" y="886732"/>
                  <a:pt x="1123929" y="904203"/>
                  <a:pt x="1130031" y="920068"/>
                </a:cubicBezTo>
                <a:cubicBezTo>
                  <a:pt x="1140734" y="947897"/>
                  <a:pt x="1160604" y="971787"/>
                  <a:pt x="1170032" y="1000073"/>
                </a:cubicBezTo>
                <a:cubicBezTo>
                  <a:pt x="1183832" y="1041478"/>
                  <a:pt x="1174185" y="1021304"/>
                  <a:pt x="1200032" y="1060078"/>
                </a:cubicBezTo>
                <a:cubicBezTo>
                  <a:pt x="1210032" y="1053411"/>
                  <a:pt x="1221534" y="1048575"/>
                  <a:pt x="1230033" y="1040076"/>
                </a:cubicBezTo>
                <a:cubicBezTo>
                  <a:pt x="1241819" y="1028290"/>
                  <a:pt x="1243449" y="1001731"/>
                  <a:pt x="1260034" y="1000073"/>
                </a:cubicBezTo>
                <a:cubicBezTo>
                  <a:pt x="1285295" y="997547"/>
                  <a:pt x="1306702" y="1020075"/>
                  <a:pt x="1330036" y="1030076"/>
                </a:cubicBezTo>
                <a:cubicBezTo>
                  <a:pt x="1340036" y="1040077"/>
                  <a:pt x="1349172" y="1051024"/>
                  <a:pt x="1360037" y="1060078"/>
                </a:cubicBezTo>
                <a:cubicBezTo>
                  <a:pt x="1369270" y="1067772"/>
                  <a:pt x="1381539" y="1071580"/>
                  <a:pt x="1390038" y="1080079"/>
                </a:cubicBezTo>
                <a:cubicBezTo>
                  <a:pt x="1435272" y="1125315"/>
                  <a:pt x="1381632" y="1100612"/>
                  <a:pt x="1440039" y="1120082"/>
                </a:cubicBezTo>
                <a:cubicBezTo>
                  <a:pt x="1446706" y="1110081"/>
                  <a:pt x="1452125" y="1099126"/>
                  <a:pt x="1460040" y="1090080"/>
                </a:cubicBezTo>
                <a:cubicBezTo>
                  <a:pt x="1475561" y="1072340"/>
                  <a:pt x="1510041" y="1040076"/>
                  <a:pt x="1510041" y="1040076"/>
                </a:cubicBezTo>
                <a:cubicBezTo>
                  <a:pt x="1597410" y="1075026"/>
                  <a:pt x="1533459" y="1035773"/>
                  <a:pt x="1590043" y="1130083"/>
                </a:cubicBezTo>
                <a:cubicBezTo>
                  <a:pt x="1597319" y="1142211"/>
                  <a:pt x="1610990" y="1149220"/>
                  <a:pt x="1620044" y="1160085"/>
                </a:cubicBezTo>
                <a:cubicBezTo>
                  <a:pt x="1627738" y="1169318"/>
                  <a:pt x="1633058" y="1180307"/>
                  <a:pt x="1640044" y="1190087"/>
                </a:cubicBezTo>
                <a:cubicBezTo>
                  <a:pt x="1649732" y="1203650"/>
                  <a:pt x="1660045" y="1216756"/>
                  <a:pt x="1670045" y="1230090"/>
                </a:cubicBezTo>
                <a:cubicBezTo>
                  <a:pt x="1683379" y="1226756"/>
                  <a:pt x="1698862" y="1228078"/>
                  <a:pt x="1710046" y="1220089"/>
                </a:cubicBezTo>
                <a:cubicBezTo>
                  <a:pt x="1723609" y="1210401"/>
                  <a:pt x="1730359" y="1193649"/>
                  <a:pt x="1740047" y="1180086"/>
                </a:cubicBezTo>
                <a:cubicBezTo>
                  <a:pt x="1774858" y="1131349"/>
                  <a:pt x="1746561" y="1168686"/>
                  <a:pt x="1780048" y="1110081"/>
                </a:cubicBezTo>
                <a:cubicBezTo>
                  <a:pt x="1786011" y="1099645"/>
                  <a:pt x="1793382" y="1090080"/>
                  <a:pt x="1800049" y="1080079"/>
                </a:cubicBezTo>
                <a:cubicBezTo>
                  <a:pt x="1822599" y="1147734"/>
                  <a:pt x="1792818" y="1065616"/>
                  <a:pt x="1840050" y="1160085"/>
                </a:cubicBezTo>
                <a:cubicBezTo>
                  <a:pt x="1844764" y="1169514"/>
                  <a:pt x="1846717" y="1180086"/>
                  <a:pt x="1850050" y="1190087"/>
                </a:cubicBezTo>
                <a:cubicBezTo>
                  <a:pt x="1880051" y="1183420"/>
                  <a:pt x="1916267" y="1189548"/>
                  <a:pt x="1940053" y="1170086"/>
                </a:cubicBezTo>
                <a:cubicBezTo>
                  <a:pt x="1958836" y="1154718"/>
                  <a:pt x="1952379" y="1123104"/>
                  <a:pt x="1960053" y="1100081"/>
                </a:cubicBezTo>
                <a:cubicBezTo>
                  <a:pt x="1965730" y="1083050"/>
                  <a:pt x="1973387" y="1066745"/>
                  <a:pt x="1980054" y="1050077"/>
                </a:cubicBezTo>
                <a:cubicBezTo>
                  <a:pt x="1983387" y="1033409"/>
                  <a:pt x="1985582" y="1016472"/>
                  <a:pt x="1990054" y="1000073"/>
                </a:cubicBezTo>
                <a:cubicBezTo>
                  <a:pt x="1995601" y="979733"/>
                  <a:pt x="2004942" y="960523"/>
                  <a:pt x="2010055" y="940069"/>
                </a:cubicBezTo>
                <a:cubicBezTo>
                  <a:pt x="2014973" y="920397"/>
                  <a:pt x="2016428" y="900015"/>
                  <a:pt x="2020055" y="880065"/>
                </a:cubicBezTo>
                <a:cubicBezTo>
                  <a:pt x="2035301" y="796204"/>
                  <a:pt x="2022709" y="860773"/>
                  <a:pt x="2040055" y="800059"/>
                </a:cubicBezTo>
                <a:cubicBezTo>
                  <a:pt x="2043831" y="786843"/>
                  <a:pt x="2043909" y="772350"/>
                  <a:pt x="2050056" y="760056"/>
                </a:cubicBezTo>
                <a:cubicBezTo>
                  <a:pt x="2058370" y="743427"/>
                  <a:pt x="2087941" y="730150"/>
                  <a:pt x="2100057" y="720053"/>
                </a:cubicBezTo>
                <a:cubicBezTo>
                  <a:pt x="2110922" y="710999"/>
                  <a:pt x="2116927" y="695304"/>
                  <a:pt x="2130058" y="690051"/>
                </a:cubicBezTo>
                <a:cubicBezTo>
                  <a:pt x="2151943" y="681297"/>
                  <a:pt x="2176726" y="683384"/>
                  <a:pt x="2200060" y="680050"/>
                </a:cubicBezTo>
                <a:cubicBezTo>
                  <a:pt x="2225769" y="671480"/>
                  <a:pt x="2242431" y="665073"/>
                  <a:pt x="2270062" y="660049"/>
                </a:cubicBezTo>
                <a:cubicBezTo>
                  <a:pt x="2293253" y="655832"/>
                  <a:pt x="2316730" y="653382"/>
                  <a:pt x="2340064" y="650048"/>
                </a:cubicBezTo>
                <a:cubicBezTo>
                  <a:pt x="2405518" y="628228"/>
                  <a:pt x="2341276" y="658533"/>
                  <a:pt x="2380065" y="610045"/>
                </a:cubicBezTo>
                <a:cubicBezTo>
                  <a:pt x="2387573" y="600660"/>
                  <a:pt x="2400066" y="596710"/>
                  <a:pt x="2410066" y="590043"/>
                </a:cubicBezTo>
                <a:cubicBezTo>
                  <a:pt x="2413399" y="573375"/>
                  <a:pt x="2415944" y="556530"/>
                  <a:pt x="2420066" y="540040"/>
                </a:cubicBezTo>
                <a:cubicBezTo>
                  <a:pt x="2425952" y="516496"/>
                  <a:pt x="2435525" y="493875"/>
                  <a:pt x="2440066" y="470035"/>
                </a:cubicBezTo>
                <a:cubicBezTo>
                  <a:pt x="2448887" y="423724"/>
                  <a:pt x="2450355" y="376158"/>
                  <a:pt x="2460067" y="330025"/>
                </a:cubicBezTo>
                <a:cubicBezTo>
                  <a:pt x="2463765" y="312458"/>
                  <a:pt x="2472776" y="296426"/>
                  <a:pt x="2480067" y="280021"/>
                </a:cubicBezTo>
                <a:cubicBezTo>
                  <a:pt x="2500566" y="233896"/>
                  <a:pt x="2508330" y="227625"/>
                  <a:pt x="2540069" y="180014"/>
                </a:cubicBezTo>
                <a:lnTo>
                  <a:pt x="2580070" y="120009"/>
                </a:lnTo>
                <a:cubicBezTo>
                  <a:pt x="2583403" y="110008"/>
                  <a:pt x="2583745" y="98440"/>
                  <a:pt x="2590070" y="90007"/>
                </a:cubicBezTo>
                <a:cubicBezTo>
                  <a:pt x="2594542" y="84044"/>
                  <a:pt x="2603404" y="83340"/>
                  <a:pt x="2610071" y="80006"/>
                </a:cubicBezTo>
                <a:lnTo>
                  <a:pt x="2690073" y="0"/>
                </a:ln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Rectangle 2"/>
          <p:cNvSpPr/>
          <p:nvPr/>
        </p:nvSpPr>
        <p:spPr>
          <a:xfrm>
            <a:off x="1010028" y="2352557"/>
            <a:ext cx="74391" cy="95768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Rectangle 11"/>
          <p:cNvSpPr/>
          <p:nvPr/>
        </p:nvSpPr>
        <p:spPr>
          <a:xfrm>
            <a:off x="1530039" y="2500183"/>
            <a:ext cx="74391" cy="81005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3" name="Rectangle 12"/>
          <p:cNvSpPr/>
          <p:nvPr/>
        </p:nvSpPr>
        <p:spPr>
          <a:xfrm>
            <a:off x="1992446" y="2200160"/>
            <a:ext cx="74391" cy="112008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4" name="Rectangle 13"/>
          <p:cNvSpPr/>
          <p:nvPr/>
        </p:nvSpPr>
        <p:spPr>
          <a:xfrm>
            <a:off x="2443287" y="2610191"/>
            <a:ext cx="74391" cy="70005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Rectangle 14"/>
          <p:cNvSpPr/>
          <p:nvPr/>
        </p:nvSpPr>
        <p:spPr>
          <a:xfrm>
            <a:off x="2963298" y="2998887"/>
            <a:ext cx="74391" cy="3113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6" name="Rectangle 15"/>
          <p:cNvSpPr/>
          <p:nvPr/>
        </p:nvSpPr>
        <p:spPr>
          <a:xfrm>
            <a:off x="3425705" y="2500182"/>
            <a:ext cx="74391" cy="82005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Rectangle 16"/>
          <p:cNvSpPr/>
          <p:nvPr/>
        </p:nvSpPr>
        <p:spPr>
          <a:xfrm>
            <a:off x="1122428" y="2600190"/>
            <a:ext cx="74391" cy="72005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8" name="Rectangle 17"/>
          <p:cNvSpPr/>
          <p:nvPr/>
        </p:nvSpPr>
        <p:spPr>
          <a:xfrm>
            <a:off x="1642439" y="2352557"/>
            <a:ext cx="74391" cy="96768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Rectangle 18"/>
          <p:cNvSpPr/>
          <p:nvPr/>
        </p:nvSpPr>
        <p:spPr>
          <a:xfrm>
            <a:off x="2104846" y="2500183"/>
            <a:ext cx="74391" cy="83006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Rectangle 19"/>
          <p:cNvSpPr/>
          <p:nvPr/>
        </p:nvSpPr>
        <p:spPr>
          <a:xfrm>
            <a:off x="2555687" y="2998886"/>
            <a:ext cx="74391" cy="32135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Rectangle 20"/>
          <p:cNvSpPr/>
          <p:nvPr/>
        </p:nvSpPr>
        <p:spPr>
          <a:xfrm>
            <a:off x="3075698" y="2500183"/>
            <a:ext cx="74391" cy="82005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2" name="Rectangle 21"/>
          <p:cNvSpPr/>
          <p:nvPr/>
        </p:nvSpPr>
        <p:spPr>
          <a:xfrm>
            <a:off x="3538105" y="1940141"/>
            <a:ext cx="74391" cy="139010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691955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srcRect t="13224" b="13224"/>
          <a:stretch>
            <a:fillRect/>
          </a:stretch>
        </p:blipFill>
        <p:spPr/>
      </p:pic>
      <p:sp>
        <p:nvSpPr>
          <p:cNvPr id="5" name="TextBox 4"/>
          <p:cNvSpPr txBox="1"/>
          <p:nvPr/>
        </p:nvSpPr>
        <p:spPr>
          <a:xfrm>
            <a:off x="1190033" y="6560224"/>
            <a:ext cx="6679796" cy="307777"/>
          </a:xfrm>
          <a:prstGeom prst="rect">
            <a:avLst/>
          </a:prstGeom>
          <a:noFill/>
        </p:spPr>
        <p:txBody>
          <a:bodyPr wrap="none" rtlCol="0">
            <a:spAutoFit/>
          </a:bodyPr>
          <a:lstStyle/>
          <a:p>
            <a:r>
              <a:rPr lang="en-US" sz="1400" dirty="0" smtClean="0"/>
              <a:t>http://</a:t>
            </a:r>
            <a:r>
              <a:rPr lang="en-US" sz="1400" dirty="0" err="1" smtClean="0"/>
              <a:t>www.guardian.co.uk</a:t>
            </a:r>
            <a:r>
              <a:rPr lang="en-US" sz="1400" dirty="0" smtClean="0"/>
              <a:t>/news/</a:t>
            </a:r>
            <a:r>
              <a:rPr lang="en-US" sz="1400" dirty="0" err="1" smtClean="0"/>
              <a:t>datablog</a:t>
            </a:r>
            <a:r>
              <a:rPr lang="en-US" sz="1400" dirty="0" smtClean="0"/>
              <a:t>/2011/</a:t>
            </a:r>
            <a:r>
              <a:rPr lang="en-US" sz="1400" dirty="0" err="1" smtClean="0"/>
              <a:t>oct</a:t>
            </a:r>
            <a:r>
              <a:rPr lang="en-US" sz="1400" dirty="0" smtClean="0"/>
              <a:t>/07/us-jobless-unemployment-data</a:t>
            </a:r>
            <a:endParaRPr lang="en-US" sz="1400" dirty="0"/>
          </a:p>
        </p:txBody>
      </p:sp>
    </p:spTree>
    <p:extLst>
      <p:ext uri="{BB962C8B-B14F-4D97-AF65-F5344CB8AC3E}">
        <p14:creationId xmlns:p14="http://schemas.microsoft.com/office/powerpoint/2010/main" val="3274794514"/>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a:t>
            </a:r>
            <a:r>
              <a:rPr lang="en-US" dirty="0" err="1" smtClean="0"/>
              <a:t>horopleth</a:t>
            </a:r>
            <a:r>
              <a:rPr lang="en-US" dirty="0" smtClean="0"/>
              <a:t> Plots</a:t>
            </a:r>
            <a:endParaRPr lang="en-US" dirty="0"/>
          </a:p>
        </p:txBody>
      </p:sp>
      <p:pic>
        <p:nvPicPr>
          <p:cNvPr id="4" name="Content Placeholder 3"/>
          <p:cNvPicPr>
            <a:picLocks noGrp="1" noChangeAspect="1"/>
          </p:cNvPicPr>
          <p:nvPr>
            <p:ph idx="1"/>
          </p:nvPr>
        </p:nvPicPr>
        <p:blipFill>
          <a:blip r:embed="rId3"/>
          <a:srcRect l="-37405" r="-37405"/>
          <a:stretch>
            <a:fillRect/>
          </a:stretch>
        </p:blipFill>
        <p:spPr/>
      </p:pic>
      <p:sp>
        <p:nvSpPr>
          <p:cNvPr id="5" name="TextBox 4"/>
          <p:cNvSpPr txBox="1"/>
          <p:nvPr/>
        </p:nvSpPr>
        <p:spPr>
          <a:xfrm>
            <a:off x="3090084" y="6485820"/>
            <a:ext cx="2479690" cy="369332"/>
          </a:xfrm>
          <a:prstGeom prst="rect">
            <a:avLst/>
          </a:prstGeom>
          <a:noFill/>
        </p:spPr>
        <p:txBody>
          <a:bodyPr wrap="none" rtlCol="0">
            <a:spAutoFit/>
          </a:bodyPr>
          <a:lstStyle/>
          <a:p>
            <a:r>
              <a:rPr lang="en-US" dirty="0" smtClean="0"/>
              <a:t>http://</a:t>
            </a:r>
            <a:r>
              <a:rPr lang="en-US" dirty="0" err="1" smtClean="0"/>
              <a:t>blog.okcupid.com</a:t>
            </a:r>
            <a:endParaRPr lang="en-US" dirty="0"/>
          </a:p>
        </p:txBody>
      </p:sp>
    </p:spTree>
    <p:extLst>
      <p:ext uri="{BB962C8B-B14F-4D97-AF65-F5344CB8AC3E}">
        <p14:creationId xmlns:p14="http://schemas.microsoft.com/office/powerpoint/2010/main" val="3180055926"/>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130425"/>
            <a:ext cx="7772400" cy="1470025"/>
          </a:xfrm>
        </p:spPr>
        <p:txBody>
          <a:bodyPr>
            <a:normAutofit/>
          </a:bodyPr>
          <a:lstStyle/>
          <a:p>
            <a:r>
              <a:rPr lang="en-US" sz="6600" dirty="0" smtClean="0"/>
              <a:t>No Easy Way</a:t>
            </a:r>
            <a:endParaRPr lang="en-US" sz="6600"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22937055"/>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Maps are Drawn</a:t>
            </a:r>
            <a:endParaRPr lang="en-US" dirty="0"/>
          </a:p>
        </p:txBody>
      </p:sp>
      <p:pic>
        <p:nvPicPr>
          <p:cNvPr id="6" name="Content Placeholder 5"/>
          <p:cNvPicPr>
            <a:picLocks noGrp="1" noChangeAspect="1"/>
          </p:cNvPicPr>
          <p:nvPr>
            <p:ph idx="1"/>
          </p:nvPr>
        </p:nvPicPr>
        <p:blipFill>
          <a:blip r:embed="rId3"/>
          <a:srcRect l="-19340" r="-19340"/>
          <a:stretch>
            <a:fillRect/>
          </a:stretch>
        </p:blipFill>
        <p:spPr/>
      </p:pic>
    </p:spTree>
    <p:extLst>
      <p:ext uri="{BB962C8B-B14F-4D97-AF65-F5344CB8AC3E}">
        <p14:creationId xmlns:p14="http://schemas.microsoft.com/office/powerpoint/2010/main" val="167629169"/>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Maps are Drawn</a:t>
            </a:r>
            <a:endParaRPr lang="en-US" dirty="0"/>
          </a:p>
        </p:txBody>
      </p:sp>
      <p:pic>
        <p:nvPicPr>
          <p:cNvPr id="4" name="Content Placeholder 3"/>
          <p:cNvPicPr>
            <a:picLocks noGrp="1" noChangeAspect="1"/>
          </p:cNvPicPr>
          <p:nvPr>
            <p:ph idx="1"/>
          </p:nvPr>
        </p:nvPicPr>
        <p:blipFill>
          <a:blip r:embed="rId2"/>
          <a:srcRect l="-25614" r="-25614"/>
          <a:stretch>
            <a:fillRect/>
          </a:stretch>
        </p:blipFill>
        <p:spPr/>
      </p:pic>
    </p:spTree>
    <p:extLst>
      <p:ext uri="{BB962C8B-B14F-4D97-AF65-F5344CB8AC3E}">
        <p14:creationId xmlns:p14="http://schemas.microsoft.com/office/powerpoint/2010/main" val="3440657278"/>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Helper Functions</a:t>
            </a:r>
            <a:endParaRPr lang="en-US" dirty="0"/>
          </a:p>
        </p:txBody>
      </p:sp>
      <p:sp>
        <p:nvSpPr>
          <p:cNvPr id="3" name="Content Placeholder 2"/>
          <p:cNvSpPr>
            <a:spLocks noGrp="1"/>
          </p:cNvSpPr>
          <p:nvPr>
            <p:ph idx="1"/>
          </p:nvPr>
        </p:nvSpPr>
        <p:spPr>
          <a:xfrm>
            <a:off x="457200" y="2780203"/>
            <a:ext cx="8229600" cy="3345960"/>
          </a:xfrm>
        </p:spPr>
        <p:txBody>
          <a:bodyPr/>
          <a:lstStyle/>
          <a:p>
            <a:pPr marL="0" indent="0" algn="ctr">
              <a:buNone/>
            </a:pPr>
            <a:r>
              <a:rPr lang="en-US" dirty="0" err="1"/>
              <a:t>d</a:t>
            </a:r>
            <a:r>
              <a:rPr lang="en-US" dirty="0" err="1" smtClean="0"/>
              <a:t>raw_county</a:t>
            </a:r>
            <a:r>
              <a:rPr lang="en-US" dirty="0" smtClean="0"/>
              <a:t>(subplot, </a:t>
            </a:r>
            <a:r>
              <a:rPr lang="en-US" dirty="0" err="1" smtClean="0"/>
              <a:t>county_id</a:t>
            </a:r>
            <a:r>
              <a:rPr lang="en-US" dirty="0" smtClean="0"/>
              <a:t>, color)</a:t>
            </a:r>
          </a:p>
          <a:p>
            <a:pPr marL="0" indent="0" algn="ctr">
              <a:buNone/>
            </a:pPr>
            <a:endParaRPr lang="en-US" dirty="0" smtClean="0"/>
          </a:p>
          <a:p>
            <a:pPr marL="0" indent="0" algn="ctr">
              <a:buNone/>
            </a:pPr>
            <a:r>
              <a:rPr lang="en-US" dirty="0" err="1"/>
              <a:t>d</a:t>
            </a:r>
            <a:r>
              <a:rPr lang="en-US" dirty="0" err="1" smtClean="0"/>
              <a:t>raw_state</a:t>
            </a:r>
            <a:r>
              <a:rPr lang="en-US" dirty="0" smtClean="0"/>
              <a:t>(subplot, state, color)</a:t>
            </a:r>
            <a:endParaRPr lang="en-US" dirty="0"/>
          </a:p>
        </p:txBody>
      </p:sp>
      <p:sp>
        <p:nvSpPr>
          <p:cNvPr id="4" name="TextBox 3"/>
          <p:cNvSpPr txBox="1"/>
          <p:nvPr/>
        </p:nvSpPr>
        <p:spPr>
          <a:xfrm>
            <a:off x="5320146" y="1980144"/>
            <a:ext cx="963725" cy="646331"/>
          </a:xfrm>
          <a:prstGeom prst="rect">
            <a:avLst/>
          </a:prstGeom>
          <a:noFill/>
        </p:spPr>
        <p:txBody>
          <a:bodyPr wrap="none" rtlCol="0">
            <a:spAutoFit/>
          </a:bodyPr>
          <a:lstStyle/>
          <a:p>
            <a:r>
              <a:rPr lang="en-US" sz="3600" dirty="0" smtClean="0"/>
              <a:t>FIPS</a:t>
            </a:r>
            <a:endParaRPr lang="en-US" sz="3600" dirty="0"/>
          </a:p>
        </p:txBody>
      </p:sp>
      <p:cxnSp>
        <p:nvCxnSpPr>
          <p:cNvPr id="6" name="Straight Arrow Connector 5"/>
          <p:cNvCxnSpPr>
            <a:endCxn id="4" idx="2"/>
          </p:cNvCxnSpPr>
          <p:nvPr/>
        </p:nvCxnSpPr>
        <p:spPr>
          <a:xfrm flipV="1">
            <a:off x="5620155" y="2626475"/>
            <a:ext cx="181854" cy="363744"/>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69707175"/>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130425"/>
            <a:ext cx="9144000" cy="1470025"/>
          </a:xfrm>
        </p:spPr>
        <p:txBody>
          <a:bodyPr>
            <a:normAutofit/>
          </a:bodyPr>
          <a:lstStyle/>
          <a:p>
            <a:r>
              <a:rPr lang="en-US" dirty="0" err="1" smtClean="0"/>
              <a:t>dataiap.github.com</a:t>
            </a:r>
            <a:r>
              <a:rPr lang="en-US" dirty="0"/>
              <a:t>/</a:t>
            </a:r>
            <a:r>
              <a:rPr lang="en-US" dirty="0" err="1"/>
              <a:t>dataiap</a:t>
            </a:r>
            <a:r>
              <a:rPr lang="en-US" dirty="0"/>
              <a:t>/</a:t>
            </a:r>
            <a:r>
              <a:rPr lang="en-US" dirty="0" smtClean="0"/>
              <a:t>day2/</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69606930"/>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git</a:t>
            </a:r>
            <a:r>
              <a:rPr lang="en-US" smtClean="0"/>
              <a:t> </a:t>
            </a:r>
            <a:endParaRPr lang="en-US"/>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07609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rcRect t="-14575" b="-14575"/>
          <a:stretch>
            <a:fillRect/>
          </a:stretch>
        </p:blipFill>
        <p:spPr>
          <a:xfrm>
            <a:off x="68385" y="1600200"/>
            <a:ext cx="9075615" cy="4525963"/>
          </a:xfrm>
        </p:spPr>
      </p:pic>
      <p:sp>
        <p:nvSpPr>
          <p:cNvPr id="5" name="TextBox 4"/>
          <p:cNvSpPr txBox="1"/>
          <p:nvPr/>
        </p:nvSpPr>
        <p:spPr>
          <a:xfrm>
            <a:off x="3480094" y="6515823"/>
            <a:ext cx="2021294" cy="369332"/>
          </a:xfrm>
          <a:prstGeom prst="rect">
            <a:avLst/>
          </a:prstGeom>
          <a:noFill/>
        </p:spPr>
        <p:txBody>
          <a:bodyPr wrap="none" rtlCol="0">
            <a:spAutoFit/>
          </a:bodyPr>
          <a:lstStyle/>
          <a:p>
            <a:r>
              <a:rPr lang="nl-NL" dirty="0" err="1" smtClean="0"/>
              <a:t>finance.google.com</a:t>
            </a:r>
            <a:endParaRPr lang="en-US" dirty="0"/>
          </a:p>
        </p:txBody>
      </p:sp>
    </p:spTree>
    <p:extLst>
      <p:ext uri="{BB962C8B-B14F-4D97-AF65-F5344CB8AC3E}">
        <p14:creationId xmlns:p14="http://schemas.microsoft.com/office/powerpoint/2010/main" val="263586917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Autofit/>
          </a:bodyPr>
          <a:lstStyle/>
          <a:p>
            <a:r>
              <a:rPr lang="en-US" sz="41300" dirty="0" smtClean="0"/>
              <a:t>2</a:t>
            </a:r>
            <a:endParaRPr lang="en-US" sz="41300"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4799153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Exploring</a:t>
            </a:r>
            <a:endParaRPr lang="en-US" dirty="0"/>
          </a:p>
        </p:txBody>
      </p:sp>
      <p:pic>
        <p:nvPicPr>
          <p:cNvPr id="4" name="Content Placeholder 3"/>
          <p:cNvPicPr>
            <a:picLocks noGrp="1" noChangeAspect="1"/>
          </p:cNvPicPr>
          <p:nvPr>
            <p:ph idx="1"/>
          </p:nvPr>
        </p:nvPicPr>
        <p:blipFill>
          <a:blip r:embed="rId3"/>
          <a:srcRect l="4221" r="4221"/>
          <a:stretch>
            <a:fillRect/>
          </a:stretch>
        </p:blipFill>
        <p:spPr/>
      </p:pic>
    </p:spTree>
    <p:extLst>
      <p:ext uri="{BB962C8B-B14F-4D97-AF65-F5344CB8AC3E}">
        <p14:creationId xmlns:p14="http://schemas.microsoft.com/office/powerpoint/2010/main" val="414534319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Storytelling</a:t>
            </a:r>
            <a:endParaRPr lang="en-US" dirty="0"/>
          </a:p>
        </p:txBody>
      </p:sp>
      <p:pic>
        <p:nvPicPr>
          <p:cNvPr id="4" name="Content Placeholder 3"/>
          <p:cNvPicPr>
            <a:picLocks noGrp="1" noChangeAspect="1"/>
          </p:cNvPicPr>
          <p:nvPr>
            <p:ph idx="1"/>
          </p:nvPr>
        </p:nvPicPr>
        <p:blipFill>
          <a:blip r:embed="rId3"/>
          <a:srcRect l="-10234" r="-10234"/>
          <a:stretch>
            <a:fillRect/>
          </a:stretch>
        </p:blipFill>
        <p:spPr>
          <a:xfrm>
            <a:off x="0" y="1600200"/>
            <a:ext cx="9144000" cy="4525963"/>
          </a:xfrm>
        </p:spPr>
      </p:pic>
      <p:sp>
        <p:nvSpPr>
          <p:cNvPr id="5" name="TextBox 4"/>
          <p:cNvSpPr txBox="1"/>
          <p:nvPr/>
        </p:nvSpPr>
        <p:spPr>
          <a:xfrm>
            <a:off x="2920080" y="6518670"/>
            <a:ext cx="2841042" cy="369332"/>
          </a:xfrm>
          <a:prstGeom prst="rect">
            <a:avLst/>
          </a:prstGeom>
          <a:noFill/>
        </p:spPr>
        <p:txBody>
          <a:bodyPr wrap="none" rtlCol="0">
            <a:spAutoFit/>
          </a:bodyPr>
          <a:lstStyle/>
          <a:p>
            <a:r>
              <a:rPr lang="pl-PL" dirty="0" smtClean="0"/>
              <a:t>http://</a:t>
            </a:r>
            <a:r>
              <a:rPr lang="pl-PL" dirty="0" err="1" smtClean="0"/>
              <a:t>www.gapminder.org</a:t>
            </a:r>
            <a:r>
              <a:rPr lang="pl-PL" dirty="0" smtClean="0"/>
              <a:t>/</a:t>
            </a:r>
            <a:endParaRPr lang="en-US" dirty="0"/>
          </a:p>
        </p:txBody>
      </p:sp>
    </p:spTree>
    <p:extLst>
      <p:ext uri="{BB962C8B-B14F-4D97-AF65-F5344CB8AC3E}">
        <p14:creationId xmlns:p14="http://schemas.microsoft.com/office/powerpoint/2010/main" val="32491967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Animation?</a:t>
            </a:r>
            <a:endParaRPr lang="en-US" dirty="0"/>
          </a:p>
        </p:txBody>
      </p:sp>
      <p:pic>
        <p:nvPicPr>
          <p:cNvPr id="5" name="Content Placeholder 4"/>
          <p:cNvPicPr>
            <a:picLocks noGrp="1" noChangeAspect="1"/>
          </p:cNvPicPr>
          <p:nvPr>
            <p:ph idx="1"/>
          </p:nvPr>
        </p:nvPicPr>
        <p:blipFill>
          <a:blip r:embed="rId3"/>
          <a:srcRect l="-18187" r="-18187"/>
          <a:stretch>
            <a:fillRect/>
          </a:stretch>
        </p:blipFill>
        <p:spPr/>
      </p:pic>
    </p:spTree>
    <p:extLst>
      <p:ext uri="{BB962C8B-B14F-4D97-AF65-F5344CB8AC3E}">
        <p14:creationId xmlns:p14="http://schemas.microsoft.com/office/powerpoint/2010/main" val="259124121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387</TotalTime>
  <Words>659</Words>
  <Application>Microsoft Macintosh PowerPoint</Application>
  <PresentationFormat>On-screen Show (4:3)</PresentationFormat>
  <Paragraphs>146</Paragraphs>
  <Slides>46</Slides>
  <Notes>25</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Office Theme</vt:lpstr>
      <vt:lpstr>Day 2: Introduction to Visualizations</vt:lpstr>
      <vt:lpstr>Summarize</vt:lpstr>
      <vt:lpstr>Complex</vt:lpstr>
      <vt:lpstr>PowerPoint Presentation</vt:lpstr>
      <vt:lpstr>PowerPoint Presentation</vt:lpstr>
      <vt:lpstr>2</vt:lpstr>
      <vt:lpstr>Exploring</vt:lpstr>
      <vt:lpstr>Storytelling</vt:lpstr>
      <vt:lpstr>Animation?</vt:lpstr>
      <vt:lpstr>Animation?</vt:lpstr>
      <vt:lpstr>“The Message”</vt:lpstr>
      <vt:lpstr>PowerPoint Presentation</vt:lpstr>
      <vt:lpstr>PowerPoint Presentation</vt:lpstr>
      <vt:lpstr>Visualization != Sexy Pictures</vt:lpstr>
      <vt:lpstr>PowerPoint Presentation</vt:lpstr>
      <vt:lpstr>PowerPoint Presentation</vt:lpstr>
      <vt:lpstr>PowerPoint Presentation</vt:lpstr>
      <vt:lpstr>The Basics</vt:lpstr>
      <vt:lpstr>The Basics</vt:lpstr>
      <vt:lpstr>Bar Graph</vt:lpstr>
      <vt:lpstr>Scatter Plot</vt:lpstr>
      <vt:lpstr>Line Graph</vt:lpstr>
      <vt:lpstr>Choropleth Plots</vt:lpstr>
      <vt:lpstr>Box Plots</vt:lpstr>
      <vt:lpstr>matplotlib</vt:lpstr>
      <vt:lpstr>How matplotlib Draws</vt:lpstr>
      <vt:lpstr>Figure object</vt:lpstr>
      <vt:lpstr>Subplot object</vt:lpstr>
      <vt:lpstr>figure.add_subplot(2, 3, 1)</vt:lpstr>
      <vt:lpstr>figure.add_subplot(2, 3, 1)</vt:lpstr>
      <vt:lpstr>figure.add_subplot(2, 3, 1)</vt:lpstr>
      <vt:lpstr>figure.add_subplot(2, 3, 1)</vt:lpstr>
      <vt:lpstr>Charting Library</vt:lpstr>
      <vt:lpstr>Lines</vt:lpstr>
      <vt:lpstr>Boxes</vt:lpstr>
      <vt:lpstr>Polygons</vt:lpstr>
      <vt:lpstr>Painting</vt:lpstr>
      <vt:lpstr>Overlaps</vt:lpstr>
      <vt:lpstr>Overlaps</vt:lpstr>
      <vt:lpstr>Choropleth Plots</vt:lpstr>
      <vt:lpstr>No Easy Way</vt:lpstr>
      <vt:lpstr>How Maps are Drawn</vt:lpstr>
      <vt:lpstr>How Maps are Drawn</vt:lpstr>
      <vt:lpstr>Helper Functions</vt:lpstr>
      <vt:lpstr>dataiap.github.com/dataiap/day2/</vt:lpstr>
      <vt:lpstr>git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2: Introduction to Visualizations</dc:title>
  <dc:creator>eugene</dc:creator>
  <cp:lastModifiedBy>eugene</cp:lastModifiedBy>
  <cp:revision>26</cp:revision>
  <dcterms:created xsi:type="dcterms:W3CDTF">2012-01-07T19:13:21Z</dcterms:created>
  <dcterms:modified xsi:type="dcterms:W3CDTF">2012-01-10T16:26:44Z</dcterms:modified>
</cp:coreProperties>
</file>

<file path=docProps/thumbnail.jpeg>
</file>